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63" r:id="rId2"/>
  </p:sldMasterIdLst>
  <p:notesMasterIdLst>
    <p:notesMasterId r:id="rId11"/>
  </p:notesMasterIdLst>
  <p:handoutMasterIdLst>
    <p:handoutMasterId r:id="rId12"/>
  </p:handoutMasterIdLst>
  <p:sldIdLst>
    <p:sldId id="271" r:id="rId3"/>
    <p:sldId id="283" r:id="rId4"/>
    <p:sldId id="284" r:id="rId5"/>
    <p:sldId id="287" r:id="rId6"/>
    <p:sldId id="289" r:id="rId7"/>
    <p:sldId id="280" r:id="rId8"/>
    <p:sldId id="288" r:id="rId9"/>
    <p:sldId id="285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80FA83-88C7-40DF-9252-99647064754A}">
          <p14:sldIdLst>
            <p14:sldId id="271"/>
            <p14:sldId id="283"/>
            <p14:sldId id="284"/>
            <p14:sldId id="287"/>
            <p14:sldId id="289"/>
            <p14:sldId id="280"/>
            <p14:sldId id="288"/>
            <p14:sldId id="285"/>
          </p14:sldIdLst>
        </p14:section>
        <p14:section name="Backup" id="{966A7E66-C4EB-4A83-B025-200096C4789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D9E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4" autoAdjust="0"/>
    <p:restoredTop sz="81888" autoAdjust="0"/>
  </p:normalViewPr>
  <p:slideViewPr>
    <p:cSldViewPr snapToGrid="0" showGuides="1">
      <p:cViewPr varScale="1">
        <p:scale>
          <a:sx n="92" d="100"/>
          <a:sy n="92" d="100"/>
        </p:scale>
        <p:origin x="96" y="276"/>
      </p:cViewPr>
      <p:guideLst>
        <p:guide orient="horz" pos="216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94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5904C4-010F-4896-9D22-0FDDB5A0FF93}" type="datetimeFigureOut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2019-10-10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Distribution Statement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99D1F1-6DC0-4977-808C-FD0BF7AD2565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6" descr="TITLE-HEADE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7" y="-77470"/>
            <a:ext cx="1582209" cy="10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592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92715C0D-0E45-40B4-BE1B-664AAA8E6B7F}" type="datetimeFigureOut">
              <a:rPr lang="en-US" smtClean="0"/>
              <a:pPr/>
              <a:t>2019-10-10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953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648200"/>
            <a:ext cx="5608320" cy="395097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Distribution Statement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9B577F-6036-4BCD-9021-A736CBC287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 descr="TITLE-HEADE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7" y="-77470"/>
            <a:ext cx="1582209" cy="10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63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</a:t>
            </a:r>
            <a:r>
              <a:rPr lang="en-US" dirty="0" smtClean="0"/>
              <a:t>DISTAR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31297</a:t>
            </a:r>
            <a:r>
              <a:rPr lang="en-US" dirty="0" smtClean="0"/>
              <a:t> </a:t>
            </a:r>
            <a:r>
              <a:rPr lang="en-US" dirty="0" smtClean="0"/>
              <a:t>brief</a:t>
            </a:r>
            <a:r>
              <a:rPr lang="en-US" baseline="0" dirty="0" smtClean="0"/>
              <a:t> for 2019 SPIE conference </a:t>
            </a:r>
            <a:r>
              <a:rPr lang="en-US" baseline="0" dirty="0" smtClean="0"/>
              <a:t>- slide </a:t>
            </a:r>
            <a:r>
              <a:rPr lang="en-US" baseline="0" dirty="0" smtClean="0"/>
              <a:t>#4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DISTAR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31297</a:t>
            </a:r>
            <a:r>
              <a:rPr lang="en-US" dirty="0" smtClean="0"/>
              <a:t> brief</a:t>
            </a:r>
            <a:r>
              <a:rPr lang="en-US" baseline="0" dirty="0" smtClean="0"/>
              <a:t> for 2019 SPIE conference - slide </a:t>
            </a:r>
            <a:r>
              <a:rPr lang="en-US" baseline="0" dirty="0" smtClean="0"/>
              <a:t>#5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9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DISTAR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31297</a:t>
            </a:r>
            <a:r>
              <a:rPr lang="en-US" dirty="0" smtClean="0"/>
              <a:t> brief</a:t>
            </a:r>
            <a:r>
              <a:rPr lang="en-US" baseline="0" dirty="0" smtClean="0"/>
              <a:t> for 2019 SPIE conference - slide </a:t>
            </a:r>
            <a:r>
              <a:rPr lang="en-US" baseline="0" dirty="0" smtClean="0"/>
              <a:t>#3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98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DISTAR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31297</a:t>
            </a:r>
            <a:r>
              <a:rPr lang="en-US" dirty="0" smtClean="0"/>
              <a:t> brief</a:t>
            </a:r>
            <a:r>
              <a:rPr lang="en-US" baseline="0" dirty="0" smtClean="0"/>
              <a:t> for 2019 SPIE conference - slide #7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FD4B2-82DC-4255-932E-6F1AFFE30B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89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DISTAR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31297</a:t>
            </a:r>
            <a:r>
              <a:rPr lang="en-US" dirty="0" smtClean="0"/>
              <a:t> brief</a:t>
            </a:r>
            <a:r>
              <a:rPr lang="en-US" baseline="0" dirty="0" smtClean="0"/>
              <a:t> for 2019 SPIE conference - slide </a:t>
            </a:r>
            <a:r>
              <a:rPr lang="en-US" baseline="0" dirty="0" smtClean="0"/>
              <a:t>#8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FD4B2-82DC-4255-932E-6F1AFFE30B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92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DISTAR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31297</a:t>
            </a:r>
            <a:r>
              <a:rPr lang="en-US" dirty="0" smtClean="0"/>
              <a:t> brief</a:t>
            </a:r>
            <a:r>
              <a:rPr lang="en-US" baseline="0" dirty="0" smtClean="0"/>
              <a:t> for 2019 SPIE conference - slide #9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FD4B2-82DC-4255-932E-6F1AFFE30B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65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 soundtrack: generic DARPA</a:t>
            </a:r>
            <a:r>
              <a:rPr lang="en-US" baseline="0" dirty="0" smtClean="0"/>
              <a:t> </a:t>
            </a:r>
            <a:r>
              <a:rPr lang="en-US" dirty="0" smtClean="0"/>
              <a:t>transition description for 2020+ timeframe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9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0167" y="1456511"/>
            <a:ext cx="10363200" cy="457200"/>
          </a:xfrm>
        </p:spPr>
        <p:txBody>
          <a:bodyPr anchor="b" anchorCtr="0"/>
          <a:lstStyle>
            <a:lvl1pPr algn="ctr"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7400"/>
            <a:ext cx="8534400" cy="1752600"/>
          </a:xfrm>
        </p:spPr>
        <p:txBody>
          <a:bodyPr/>
          <a:lstStyle>
            <a:lvl1pPr marL="0" indent="0" algn="ctr"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add briefer names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508000" y="19796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834195" y="4049487"/>
            <a:ext cx="8524567" cy="720221"/>
          </a:xfrm>
        </p:spPr>
        <p:txBody>
          <a:bodyPr/>
          <a:lstStyle>
            <a:lvl1pPr algn="ctr" eaLnBrk="1" hangingPunct="1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eaLnBrk="1" hangingPunct="1"/>
            <a:r>
              <a:rPr lang="en-US" dirty="0">
                <a:latin typeface="Tahoma" charset="0"/>
              </a:rPr>
              <a:t>Click to edit “Briefing prepared for”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53367" y="4790049"/>
            <a:ext cx="4876799" cy="322825"/>
          </a:xfrm>
        </p:spPr>
        <p:txBody>
          <a:bodyPr/>
          <a:lstStyle>
            <a:lvl1pPr algn="ctr" eaLnBrk="1" hangingPunct="1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eaLnBrk="1" hangingPunct="1"/>
            <a:r>
              <a:rPr lang="en-US" dirty="0">
                <a:latin typeface="Tahoma" charset="0"/>
              </a:rPr>
              <a:t>Click to edit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81" y="5167034"/>
            <a:ext cx="1722970" cy="10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1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Four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4" y="1066800"/>
            <a:ext cx="5377545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193975" y="1066800"/>
            <a:ext cx="5490031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6193970" y="3521528"/>
            <a:ext cx="5490031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605976" y="3529693"/>
            <a:ext cx="5377545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5949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Six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368800" y="1066800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616857" y="3535137"/>
            <a:ext cx="3556000" cy="2359479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8120743" y="1066800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/>
          </p:nvPr>
        </p:nvSpPr>
        <p:spPr>
          <a:xfrm>
            <a:off x="8128000" y="3535137"/>
            <a:ext cx="3556000" cy="2359479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4376059" y="3537858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6688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713516" y="1066801"/>
            <a:ext cx="6970485" cy="4811486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51422" y="1763489"/>
            <a:ext cx="3831468" cy="4115027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62002" y="1066800"/>
            <a:ext cx="3828143" cy="696687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965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550365" y="3979891"/>
            <a:ext cx="303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www.darpa.mil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64" y="2151075"/>
            <a:ext cx="3030308" cy="18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8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36" hasCustomPrompt="1"/>
          </p:nvPr>
        </p:nvSpPr>
        <p:spPr>
          <a:xfrm>
            <a:off x="262875" y="4077691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5" hasCustomPrompt="1"/>
          </p:nvPr>
        </p:nvSpPr>
        <p:spPr>
          <a:xfrm>
            <a:off x="262875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3825875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6096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73660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00151" y="1363190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454898" y="1365363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41314" y="3843864"/>
            <a:ext cx="533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188123" y="3843864"/>
            <a:ext cx="215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253087" y="4329799"/>
            <a:ext cx="3252157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9514448" y="4329585"/>
            <a:ext cx="262128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1355726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Placeholder 67"/>
          <p:cNvSpPr>
            <a:spLocks noGrp="1"/>
          </p:cNvSpPr>
          <p:nvPr>
            <p:ph type="body" sz="quarter" idx="34" hasCustomPrompt="1"/>
          </p:nvPr>
        </p:nvSpPr>
        <p:spPr>
          <a:xfrm>
            <a:off x="1828800" y="201560"/>
            <a:ext cx="1016290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38105" y="1100946"/>
            <a:ext cx="831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PE: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1392061" y="1100946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PROJECT: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3009902" y="1100946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RDDS PG #: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73943" y="1100945"/>
            <a:ext cx="992009" cy="246888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38766" y="1100946"/>
            <a:ext cx="66953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030131" y="1100946"/>
            <a:ext cx="1387124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8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19973" y="1100945"/>
            <a:ext cx="97536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9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0096341" y="1100945"/>
            <a:ext cx="97536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1079800" y="1100945"/>
            <a:ext cx="97536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11079800" y="880703"/>
            <a:ext cx="975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1000" dirty="0">
                <a:solidFill>
                  <a:prstClr val="black"/>
                </a:solidFill>
              </a:rPr>
              <a:t>FY20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10101659" y="880703"/>
            <a:ext cx="975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1000" dirty="0">
                <a:solidFill>
                  <a:prstClr val="black"/>
                </a:solidFill>
              </a:rPr>
              <a:t>FY19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9123517" y="880703"/>
            <a:ext cx="975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1000" dirty="0">
                <a:solidFill>
                  <a:prstClr val="black"/>
                </a:solidFill>
              </a:rPr>
              <a:t>FY18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245883" y="4103929"/>
            <a:ext cx="5876544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455863" algn="l"/>
              </a:tabLst>
            </a:pPr>
            <a:r>
              <a:rPr lang="en-US" sz="1000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9505245" y="4095463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455863" algn="l"/>
              </a:tabLst>
              <a:defRPr/>
            </a:pPr>
            <a:r>
              <a:rPr lang="en-US" sz="1000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39"/>
          </p:nvPr>
        </p:nvSpPr>
        <p:spPr>
          <a:xfrm>
            <a:off x="10803240" y="6553200"/>
            <a:ext cx="1016000" cy="292102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sp>
        <p:nvSpPr>
          <p:cNvPr id="3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Distribution authorized to U.S. Government Agencies only. Other requests for this document shall be referred to DARPA Director’s Office.</a:t>
            </a:r>
          </a:p>
        </p:txBody>
      </p:sp>
    </p:spTree>
    <p:extLst>
      <p:ext uri="{BB962C8B-B14F-4D97-AF65-F5344CB8AC3E}">
        <p14:creationId xmlns:p14="http://schemas.microsoft.com/office/powerpoint/2010/main" val="3262936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36" hasCustomPrompt="1"/>
          </p:nvPr>
        </p:nvSpPr>
        <p:spPr>
          <a:xfrm>
            <a:off x="262875" y="4077691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5" hasCustomPrompt="1"/>
          </p:nvPr>
        </p:nvSpPr>
        <p:spPr>
          <a:xfrm>
            <a:off x="262875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3825875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6096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73660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00151" y="1363190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454898" y="1365363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41314" y="3843864"/>
            <a:ext cx="533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188123" y="3843864"/>
            <a:ext cx="215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253087" y="4329799"/>
            <a:ext cx="3252157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9514448" y="4329585"/>
            <a:ext cx="262128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1355726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Placeholder 67"/>
          <p:cNvSpPr>
            <a:spLocks noGrp="1"/>
          </p:cNvSpPr>
          <p:nvPr>
            <p:ph type="body" sz="quarter" idx="34" hasCustomPrompt="1"/>
          </p:nvPr>
        </p:nvSpPr>
        <p:spPr>
          <a:xfrm>
            <a:off x="1828800" y="201560"/>
            <a:ext cx="1016290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73941" y="1100945"/>
            <a:ext cx="1987296" cy="246888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203771" y="1100946"/>
            <a:ext cx="165811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851173" y="1100946"/>
            <a:ext cx="1387124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8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22068" y="1120609"/>
            <a:ext cx="97536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9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0111545" y="1120609"/>
            <a:ext cx="97536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1095004" y="1120609"/>
            <a:ext cx="97536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2376359" y="1109506"/>
            <a:ext cx="1056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PROJECT: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4819654" y="1109506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RDDS</a:t>
            </a:r>
            <a:r>
              <a:rPr lang="en-US" sz="1000" baseline="0" dirty="0">
                <a:latin typeface="+mn-lt"/>
              </a:rPr>
              <a:t> PG #</a:t>
            </a:r>
            <a:r>
              <a:rPr lang="en-US" sz="1000" dirty="0">
                <a:latin typeface="+mn-lt"/>
              </a:rPr>
              <a:t>: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11085197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FY20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10106128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FY19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9130605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FY18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8155245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PROJECT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8105" y="1100946"/>
            <a:ext cx="831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PE: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115229" y="874914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10111545" y="874688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1095004" y="874688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0" hasCustomPrompt="1"/>
          </p:nvPr>
        </p:nvSpPr>
        <p:spPr>
          <a:xfrm>
            <a:off x="8124905" y="1121948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1" hasCustomPrompt="1"/>
          </p:nvPr>
        </p:nvSpPr>
        <p:spPr>
          <a:xfrm>
            <a:off x="8124905" y="874688"/>
            <a:ext cx="975360" cy="228600"/>
          </a:xfrm>
        </p:spPr>
        <p:txBody>
          <a:bodyPr/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245883" y="4103929"/>
            <a:ext cx="5876544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2455863" algn="l"/>
              </a:tabLst>
            </a:pPr>
            <a:r>
              <a:rPr lang="en-US" sz="1000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9505245" y="4095463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58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sp>
        <p:nvSpPr>
          <p:cNvPr id="4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Distribution authorized to U.S. Government Agencies only. Other requests for this document shall be referred to DARPA Director’s Office.</a:t>
            </a:r>
          </a:p>
        </p:txBody>
      </p:sp>
    </p:spTree>
    <p:extLst>
      <p:ext uri="{BB962C8B-B14F-4D97-AF65-F5344CB8AC3E}">
        <p14:creationId xmlns:p14="http://schemas.microsoft.com/office/powerpoint/2010/main" val="4105798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70"/>
          <p:cNvSpPr>
            <a:spLocks noGrp="1"/>
          </p:cNvSpPr>
          <p:nvPr>
            <p:ph type="body" sz="quarter" idx="49" hasCustomPrompt="1"/>
          </p:nvPr>
        </p:nvSpPr>
        <p:spPr>
          <a:xfrm>
            <a:off x="262875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9514448" y="4329585"/>
            <a:ext cx="262128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6253087" y="4329799"/>
            <a:ext cx="3252157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60" name="Text Placeholder 67"/>
          <p:cNvSpPr>
            <a:spLocks noGrp="1"/>
          </p:cNvSpPr>
          <p:nvPr>
            <p:ph type="body" sz="quarter" idx="43" hasCustomPrompt="1"/>
          </p:nvPr>
        </p:nvSpPr>
        <p:spPr>
          <a:xfrm>
            <a:off x="1828800" y="201560"/>
            <a:ext cx="1016290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cxnSp>
        <p:nvCxnSpPr>
          <p:cNvPr id="41" name="Straight Connector 40"/>
          <p:cNvCxnSpPr/>
          <p:nvPr userDrawn="1"/>
        </p:nvCxnSpPr>
        <p:spPr bwMode="auto">
          <a:xfrm>
            <a:off x="0" y="1355726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 userDrawn="1"/>
        </p:nvSpPr>
        <p:spPr>
          <a:xfrm>
            <a:off x="2953687" y="1124895"/>
            <a:ext cx="1056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PROJECT: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38105" y="1100946"/>
            <a:ext cx="831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PE: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01886" y="1115063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RDDS</a:t>
            </a:r>
            <a:r>
              <a:rPr lang="en-US" sz="1000" baseline="0" dirty="0">
                <a:latin typeface="+mn-lt"/>
              </a:rPr>
              <a:t> PG #</a:t>
            </a:r>
            <a:r>
              <a:rPr lang="en-US" sz="1000" dirty="0">
                <a:latin typeface="+mn-lt"/>
              </a:rPr>
              <a:t>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4472" y="1095399"/>
            <a:ext cx="2764371" cy="246221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baseline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768343" y="1095399"/>
            <a:ext cx="229721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934856" y="1105231"/>
            <a:ext cx="1213629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dirty="0">
                <a:latin typeface="+mn-lt"/>
                <a:cs typeface="+mn-cs"/>
              </a:defRPr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-</a:t>
            </a:r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31097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0106128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1085197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9131097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10106128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33" hasCustomPrompt="1"/>
          </p:nvPr>
        </p:nvSpPr>
        <p:spPr>
          <a:xfrm>
            <a:off x="11085197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085197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FY20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106128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FY19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131097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FY18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8152193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PROJECT</a:t>
            </a:r>
          </a:p>
        </p:txBody>
      </p:sp>
      <p:sp>
        <p:nvSpPr>
          <p:cNvPr id="46" name="Text Placeholder 39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8152193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48" name="Text Placeholder 39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8152193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00151" y="1363190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454898" y="1365363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41314" y="3843864"/>
            <a:ext cx="533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cxnSp>
        <p:nvCxnSpPr>
          <p:cNvPr id="42" name="Straight Connector 41"/>
          <p:cNvCxnSpPr/>
          <p:nvPr userDrawn="1"/>
        </p:nvCxnSpPr>
        <p:spPr bwMode="auto">
          <a:xfrm>
            <a:off x="0" y="3825875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/>
          <p:nvPr userDrawn="1"/>
        </p:nvCxnSpPr>
        <p:spPr bwMode="auto">
          <a:xfrm>
            <a:off x="6096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/>
          <p:cNvSpPr txBox="1"/>
          <p:nvPr userDrawn="1"/>
        </p:nvSpPr>
        <p:spPr>
          <a:xfrm>
            <a:off x="8188123" y="3843864"/>
            <a:ext cx="215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49" name="Text Placeholder 39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131097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0" name="Text Placeholder 39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10106620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1" name="Text Placeholder 39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1085197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2" name="Text Placeholder 39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8152193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73"/>
          <p:cNvSpPr>
            <a:spLocks noGrp="1"/>
          </p:cNvSpPr>
          <p:nvPr>
            <p:ph type="body" sz="quarter" idx="40" hasCustomPrompt="1"/>
          </p:nvPr>
        </p:nvSpPr>
        <p:spPr>
          <a:xfrm>
            <a:off x="262875" y="4077691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73660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6245883" y="4103929"/>
            <a:ext cx="5876544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2455863" algn="l"/>
              </a:tabLst>
            </a:pPr>
            <a:r>
              <a:rPr lang="en-US" sz="1000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505245" y="4095463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58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sp>
        <p:nvSpPr>
          <p:cNvPr id="5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Distribution authorized to U.S. Government Agencies only. Other requests for this document shall be referred to DARPA Director’s Office.</a:t>
            </a:r>
          </a:p>
        </p:txBody>
      </p:sp>
    </p:spTree>
    <p:extLst>
      <p:ext uri="{BB962C8B-B14F-4D97-AF65-F5344CB8AC3E}">
        <p14:creationId xmlns:p14="http://schemas.microsoft.com/office/powerpoint/2010/main" val="362144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 rot="5400000">
            <a:off x="2603497" y="-1333497"/>
            <a:ext cx="6400803" cy="9525001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400"/>
            </a:lvl3pPr>
            <a:lvl4pPr marL="1600200" indent="-228600">
              <a:buFont typeface="Arial" pitchFamily="34" charset="0"/>
              <a:buChar char="•"/>
              <a:defRPr sz="1300"/>
            </a:lvl4pPr>
            <a:lvl5pPr marL="2057400" indent="-22860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5400000">
            <a:off x="-2447443" y="3228446"/>
            <a:ext cx="5546817" cy="397933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 rot="5400000">
            <a:off x="56713" y="6309160"/>
            <a:ext cx="530038" cy="389469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 rot="5400000">
            <a:off x="9074222" y="3657674"/>
            <a:ext cx="5041761" cy="901700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 flipH="1">
            <a:off x="11022546" y="228601"/>
            <a:ext cx="2117" cy="6410325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74382" y="442948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47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1" y="6710637"/>
            <a:ext cx="8636000" cy="145395"/>
          </a:xfrm>
        </p:spPr>
        <p:txBody>
          <a:bodyPr/>
          <a:lstStyle>
            <a:lvl1pPr algn="ctr">
              <a:spcBef>
                <a:spcPts val="0"/>
              </a:spcBef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900" dirty="0" smtClean="0"/>
              <a:t>Distribution Statement “A” (Approved for Public Release, Distribution Unlimited)</a:t>
            </a:r>
            <a:endParaRPr lang="en-US" sz="9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0166" y="1456511"/>
            <a:ext cx="10363200" cy="457200"/>
          </a:xfrm>
        </p:spPr>
        <p:txBody>
          <a:bodyPr anchor="b" anchorCtr="0">
            <a:noAutofit/>
          </a:bodyPr>
          <a:lstStyle>
            <a:lvl1pPr algn="ctr">
              <a:defRPr sz="2625" b="1"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74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25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609576" indent="0" algn="ctr">
              <a:buNone/>
              <a:defRPr/>
            </a:lvl2pPr>
            <a:lvl3pPr marL="1219150" indent="0" algn="ctr">
              <a:buNone/>
              <a:defRPr/>
            </a:lvl3pPr>
            <a:lvl4pPr marL="1828726" indent="0" algn="ctr">
              <a:buNone/>
              <a:defRPr/>
            </a:lvl4pPr>
            <a:lvl5pPr marL="2438300" indent="0" algn="ctr">
              <a:buNone/>
              <a:defRPr/>
            </a:lvl5pPr>
            <a:lvl6pPr marL="3047875" indent="0" algn="ctr">
              <a:buNone/>
              <a:defRPr/>
            </a:lvl6pPr>
            <a:lvl7pPr marL="3657450" indent="0" algn="ctr">
              <a:buNone/>
              <a:defRPr/>
            </a:lvl7pPr>
            <a:lvl8pPr marL="4267026" indent="0" algn="ctr">
              <a:buNone/>
              <a:defRPr/>
            </a:lvl8pPr>
            <a:lvl9pPr marL="4876601" indent="0" algn="ctr">
              <a:buNone/>
              <a:defRPr/>
            </a:lvl9pPr>
          </a:lstStyle>
          <a:p>
            <a:r>
              <a:rPr lang="en-US" dirty="0"/>
              <a:t>Click to add briefer names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508001" y="1979618"/>
            <a:ext cx="11176000" cy="1587"/>
          </a:xfrm>
          <a:prstGeom prst="line">
            <a:avLst/>
          </a:prstGeom>
          <a:noFill/>
          <a:ln w="22225">
            <a:gradFill flip="none" rotWithShape="1">
              <a:gsLst>
                <a:gs pos="0">
                  <a:srgbClr val="000B41"/>
                </a:gs>
                <a:gs pos="50000">
                  <a:srgbClr val="0A00B2"/>
                </a:gs>
                <a:gs pos="100000">
                  <a:srgbClr val="000B41"/>
                </a:gs>
              </a:gsLst>
              <a:lin ang="0" scaled="1"/>
              <a:tileRect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787" y="5154809"/>
            <a:ext cx="1563959" cy="942975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834196" y="3824762"/>
            <a:ext cx="8524566" cy="720221"/>
          </a:xfrm>
        </p:spPr>
        <p:txBody>
          <a:bodyPr>
            <a:normAutofit/>
          </a:bodyPr>
          <a:lstStyle>
            <a:lvl1pPr marL="0" indent="0" algn="ctr" eaLnBrk="1" hangingPunct="1">
              <a:buNone/>
              <a:defRPr sz="1875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“Briefing prepared for”</a:t>
            </a:r>
            <a:endParaRPr lang="en-US" dirty="0">
              <a:latin typeface="Tahoma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53370" y="4733319"/>
            <a:ext cx="4876799" cy="322825"/>
          </a:xfrm>
        </p:spPr>
        <p:txBody>
          <a:bodyPr>
            <a:noAutofit/>
          </a:bodyPr>
          <a:lstStyle>
            <a:lvl1pPr marL="0" indent="0" algn="ctr" eaLnBrk="1" hangingPunct="1">
              <a:buNone/>
              <a:defRPr sz="18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date</a:t>
            </a:r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89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508001" y="840104"/>
            <a:ext cx="11176000" cy="1587"/>
          </a:xfrm>
          <a:prstGeom prst="line">
            <a:avLst/>
          </a:prstGeom>
          <a:noFill/>
          <a:ln w="22225">
            <a:gradFill flip="none" rotWithShape="1">
              <a:gsLst>
                <a:gs pos="0">
                  <a:srgbClr val="000B41"/>
                </a:gs>
                <a:gs pos="50000">
                  <a:srgbClr val="0A00B2"/>
                </a:gs>
                <a:gs pos="100000">
                  <a:srgbClr val="000B41"/>
                </a:gs>
              </a:gsLst>
              <a:lin ang="0" scaled="1"/>
              <a:tileRect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922571" y="151420"/>
            <a:ext cx="7899379" cy="633860"/>
          </a:xfrm>
        </p:spPr>
        <p:txBody>
          <a:bodyPr>
            <a:normAutofit/>
          </a:bodyPr>
          <a:lstStyle>
            <a:lvl1pPr algn="l">
              <a:defRPr sz="3394" b="1"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513" y="180979"/>
            <a:ext cx="1671638" cy="557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05" y="62880"/>
            <a:ext cx="1279602" cy="771525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1" y="6710637"/>
            <a:ext cx="8636000" cy="145395"/>
          </a:xfr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DISTRIBUTION D: Further dissemination only as directed by DARPA/STO, NSWC Crane or higher DoD authority (May 2018)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84000" y="6684661"/>
            <a:ext cx="508000" cy="150176"/>
          </a:xfrm>
          <a:prstGeom prst="rect">
            <a:avLst/>
          </a:prstGeo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7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914400"/>
          </a:xfrm>
        </p:spPr>
        <p:txBody>
          <a:bodyPr/>
          <a:lstStyle>
            <a:lvl1pPr algn="ctr">
              <a:defRPr sz="22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08000" y="31988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80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513" y="180979"/>
            <a:ext cx="1671638" cy="557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05" y="62880"/>
            <a:ext cx="1279602" cy="771525"/>
          </a:xfrm>
          <a:prstGeom prst="rect">
            <a:avLst/>
          </a:prstGeom>
        </p:spPr>
      </p:pic>
      <p:sp>
        <p:nvSpPr>
          <p:cNvPr id="6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12837" y="960122"/>
            <a:ext cx="11171165" cy="5301344"/>
          </a:xfrm>
        </p:spPr>
        <p:txBody>
          <a:bodyPr>
            <a:normAutofit/>
          </a:bodyPr>
          <a:lstStyle>
            <a:lvl1pPr marL="232823" indent="-232823">
              <a:lnSpc>
                <a:spcPct val="100000"/>
              </a:lnSpc>
              <a:buFont typeface="Arial" pitchFamily="34" charset="0"/>
              <a:buChar char="•"/>
              <a:defRPr sz="1688" baseline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687890" indent="-232823">
              <a:lnSpc>
                <a:spcPct val="100000"/>
              </a:lnSpc>
              <a:buFont typeface="Arial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6327" indent="-143928">
              <a:lnSpc>
                <a:spcPct val="100000"/>
              </a:lnSpc>
              <a:buFont typeface="Arial" pitchFamily="34" charset="0"/>
              <a:buChar char="•"/>
              <a:defRPr sz="131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08339" indent="-136619">
              <a:lnSpc>
                <a:spcPct val="100000"/>
              </a:lnSpc>
              <a:buFont typeface="Arial" pitchFamily="34" charset="0"/>
              <a:buChar char="•"/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088" indent="-304787">
              <a:buFont typeface="Arial" pitchFamily="34" charset="0"/>
              <a:buChar char="•"/>
              <a:defRPr sz="17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</a:t>
            </a:r>
            <a:r>
              <a:rPr lang="en-US" smtClean="0"/>
              <a:t>level</a:t>
            </a:r>
            <a:endParaRPr lang="en-US" dirty="0" smtClean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508001" y="840104"/>
            <a:ext cx="11176000" cy="1587"/>
          </a:xfrm>
          <a:prstGeom prst="line">
            <a:avLst/>
          </a:prstGeom>
          <a:noFill/>
          <a:ln w="22225">
            <a:gradFill flip="none" rotWithShape="1">
              <a:gsLst>
                <a:gs pos="0">
                  <a:srgbClr val="000B41"/>
                </a:gs>
                <a:gs pos="50000">
                  <a:srgbClr val="0A00B2"/>
                </a:gs>
                <a:gs pos="100000">
                  <a:srgbClr val="000B41"/>
                </a:gs>
              </a:gsLst>
              <a:lin ang="0" scaled="1"/>
              <a:tileRect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922571" y="151420"/>
            <a:ext cx="7899379" cy="633860"/>
          </a:xfrm>
        </p:spPr>
        <p:txBody>
          <a:bodyPr>
            <a:normAutofit/>
          </a:bodyPr>
          <a:lstStyle>
            <a:lvl1pPr algn="l">
              <a:defRPr sz="2625" b="1"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1" y="6710637"/>
            <a:ext cx="8636000" cy="145395"/>
          </a:xfr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DISTRIBUTION D: Further dissemination only as directed by DARPA/STO, NSWC Crane or higher DoD authority (May 2018)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84000" y="6684661"/>
            <a:ext cx="508000" cy="150176"/>
          </a:xfrm>
          <a:prstGeom prst="rect">
            <a:avLst/>
          </a:prstGeo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98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1" y="6710637"/>
            <a:ext cx="8636000" cy="145395"/>
          </a:xfrm>
        </p:spPr>
        <p:txBody>
          <a:bodyPr/>
          <a:lstStyle>
            <a:lvl1pPr algn="ctr">
              <a:spcBef>
                <a:spcPts val="0"/>
              </a:spcBef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900" dirty="0" smtClean="0"/>
              <a:t>Distribution Statement “A” (Approved for Public Release, Distribution Unlimited)</a:t>
            </a:r>
            <a:endParaRPr lang="en-US" sz="9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0166" y="1456511"/>
            <a:ext cx="10363200" cy="457200"/>
          </a:xfrm>
        </p:spPr>
        <p:txBody>
          <a:bodyPr anchor="b" anchorCtr="0">
            <a:noAutofit/>
          </a:bodyPr>
          <a:lstStyle>
            <a:lvl1pPr algn="ctr">
              <a:defRPr sz="2625" b="1"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74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25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609576" indent="0" algn="ctr">
              <a:buNone/>
              <a:defRPr/>
            </a:lvl2pPr>
            <a:lvl3pPr marL="1219150" indent="0" algn="ctr">
              <a:buNone/>
              <a:defRPr/>
            </a:lvl3pPr>
            <a:lvl4pPr marL="1828726" indent="0" algn="ctr">
              <a:buNone/>
              <a:defRPr/>
            </a:lvl4pPr>
            <a:lvl5pPr marL="2438300" indent="0" algn="ctr">
              <a:buNone/>
              <a:defRPr/>
            </a:lvl5pPr>
            <a:lvl6pPr marL="3047875" indent="0" algn="ctr">
              <a:buNone/>
              <a:defRPr/>
            </a:lvl6pPr>
            <a:lvl7pPr marL="3657450" indent="0" algn="ctr">
              <a:buNone/>
              <a:defRPr/>
            </a:lvl7pPr>
            <a:lvl8pPr marL="4267026" indent="0" algn="ctr">
              <a:buNone/>
              <a:defRPr/>
            </a:lvl8pPr>
            <a:lvl9pPr marL="4876601" indent="0" algn="ctr">
              <a:buNone/>
              <a:defRPr/>
            </a:lvl9pPr>
          </a:lstStyle>
          <a:p>
            <a:r>
              <a:rPr lang="en-US" dirty="0"/>
              <a:t>Click to add briefer names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508001" y="1979618"/>
            <a:ext cx="11176000" cy="1587"/>
          </a:xfrm>
          <a:prstGeom prst="line">
            <a:avLst/>
          </a:prstGeom>
          <a:noFill/>
          <a:ln w="22225">
            <a:gradFill flip="none" rotWithShape="1">
              <a:gsLst>
                <a:gs pos="0">
                  <a:srgbClr val="000B41"/>
                </a:gs>
                <a:gs pos="50000">
                  <a:srgbClr val="0A00B2"/>
                </a:gs>
                <a:gs pos="100000">
                  <a:srgbClr val="000B41"/>
                </a:gs>
              </a:gsLst>
              <a:lin ang="0" scaled="1"/>
              <a:tileRect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787" y="5154809"/>
            <a:ext cx="1563959" cy="942975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834196" y="3824762"/>
            <a:ext cx="8524566" cy="720221"/>
          </a:xfrm>
        </p:spPr>
        <p:txBody>
          <a:bodyPr>
            <a:normAutofit/>
          </a:bodyPr>
          <a:lstStyle>
            <a:lvl1pPr marL="0" indent="0" algn="ctr" eaLnBrk="1" hangingPunct="1">
              <a:buNone/>
              <a:defRPr sz="1875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“Briefing prepared for”</a:t>
            </a:r>
            <a:endParaRPr lang="en-US" dirty="0">
              <a:latin typeface="Tahoma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53370" y="4733319"/>
            <a:ext cx="4876799" cy="322825"/>
          </a:xfrm>
        </p:spPr>
        <p:txBody>
          <a:bodyPr>
            <a:noAutofit/>
          </a:bodyPr>
          <a:lstStyle>
            <a:lvl1pPr marL="0" indent="0" algn="ctr" eaLnBrk="1" hangingPunct="1">
              <a:buNone/>
              <a:defRPr sz="18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date</a:t>
            </a:r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54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12553" y="960120"/>
            <a:ext cx="5582480" cy="5337630"/>
          </a:xfrm>
        </p:spPr>
        <p:txBody>
          <a:bodyPr>
            <a:normAutofit/>
          </a:bodyPr>
          <a:lstStyle>
            <a:lvl1pPr marL="232823" indent="-232823">
              <a:buFont typeface="Arial" pitchFamily="34" charset="0"/>
              <a:buChar char="•"/>
              <a:defRPr sz="1875" baseline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687890" indent="-232823">
              <a:buFont typeface="Arial" pitchFamily="34" charset="0"/>
              <a:buChar char="•"/>
              <a:defRPr sz="1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6327" indent="-143928">
              <a:buFont typeface="Arial" pitchFamily="34" charset="0"/>
              <a:buChar char="•"/>
              <a:defRPr sz="1688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13" indent="-304787">
              <a:buFont typeface="Arial" pitchFamily="34" charset="0"/>
              <a:buChar char="•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088" indent="-304787">
              <a:buFont typeface="Arial" pitchFamily="34" charset="0"/>
              <a:buChar char="•"/>
              <a:defRPr sz="17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4" hasCustomPrompt="1"/>
          </p:nvPr>
        </p:nvSpPr>
        <p:spPr>
          <a:xfrm>
            <a:off x="6105394" y="960120"/>
            <a:ext cx="5582480" cy="5337630"/>
          </a:xfrm>
        </p:spPr>
        <p:txBody>
          <a:bodyPr>
            <a:normAutofit/>
          </a:bodyPr>
          <a:lstStyle>
            <a:lvl1pPr marL="232823" indent="-232823">
              <a:buFont typeface="Arial" pitchFamily="34" charset="0"/>
              <a:buChar char="•"/>
              <a:defRPr sz="1875" baseline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687890" indent="-232823">
              <a:buFont typeface="Arial" pitchFamily="34" charset="0"/>
              <a:buChar char="•"/>
              <a:defRPr sz="1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6327" indent="-143928">
              <a:buFont typeface="Arial" pitchFamily="34" charset="0"/>
              <a:buChar char="•"/>
              <a:defRPr sz="1688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13" indent="-304787">
              <a:buFont typeface="Arial" pitchFamily="34" charset="0"/>
              <a:buChar char="•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088" indent="-304787">
              <a:buFont typeface="Arial" pitchFamily="34" charset="0"/>
              <a:buChar char="•"/>
              <a:defRPr sz="17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 userDrawn="1"/>
        </p:nvCxnSpPr>
        <p:spPr bwMode="auto">
          <a:xfrm>
            <a:off x="508001" y="840104"/>
            <a:ext cx="11176000" cy="1587"/>
          </a:xfrm>
          <a:prstGeom prst="line">
            <a:avLst/>
          </a:prstGeom>
          <a:noFill/>
          <a:ln w="22225">
            <a:gradFill flip="none" rotWithShape="1">
              <a:gsLst>
                <a:gs pos="0">
                  <a:srgbClr val="000B41"/>
                </a:gs>
                <a:gs pos="50000">
                  <a:srgbClr val="0A00B2"/>
                </a:gs>
                <a:gs pos="100000">
                  <a:srgbClr val="000B41"/>
                </a:gs>
              </a:gsLst>
              <a:lin ang="0" scaled="1"/>
              <a:tileRect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922571" y="151420"/>
            <a:ext cx="7899379" cy="633860"/>
          </a:xfrm>
        </p:spPr>
        <p:txBody>
          <a:bodyPr>
            <a:normAutofit/>
          </a:bodyPr>
          <a:lstStyle>
            <a:lvl1pPr algn="l">
              <a:defRPr sz="2625" b="1"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513" y="180979"/>
            <a:ext cx="1671638" cy="557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05" y="62880"/>
            <a:ext cx="1279602" cy="771525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1" y="6710637"/>
            <a:ext cx="8636000" cy="145395"/>
          </a:xfr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DISTRIBUTION D: Further dissemination only as directed by DARPA/STO, NSWC Crane or higher DoD authority (May 2018)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84000" y="6684661"/>
            <a:ext cx="508000" cy="150176"/>
          </a:xfrm>
          <a:prstGeom prst="rect">
            <a:avLst/>
          </a:prstGeo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97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513" y="180979"/>
            <a:ext cx="1671638" cy="557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05" y="62880"/>
            <a:ext cx="1279602" cy="771525"/>
          </a:xfrm>
          <a:prstGeom prst="rect">
            <a:avLst/>
          </a:prstGeom>
        </p:spPr>
      </p:pic>
      <p:sp>
        <p:nvSpPr>
          <p:cNvPr id="6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12837" y="960122"/>
            <a:ext cx="11171165" cy="5301344"/>
          </a:xfrm>
        </p:spPr>
        <p:txBody>
          <a:bodyPr>
            <a:normAutofit/>
          </a:bodyPr>
          <a:lstStyle>
            <a:lvl1pPr marL="232823" indent="-232823">
              <a:lnSpc>
                <a:spcPct val="100000"/>
              </a:lnSpc>
              <a:buFont typeface="Arial" pitchFamily="34" charset="0"/>
              <a:buChar char="•"/>
              <a:defRPr sz="1688" baseline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687890" indent="-232823">
              <a:lnSpc>
                <a:spcPct val="100000"/>
              </a:lnSpc>
              <a:buFont typeface="Arial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6327" indent="-143928">
              <a:lnSpc>
                <a:spcPct val="100000"/>
              </a:lnSpc>
              <a:buFont typeface="Arial" pitchFamily="34" charset="0"/>
              <a:buChar char="•"/>
              <a:defRPr sz="131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08339" indent="-136619">
              <a:lnSpc>
                <a:spcPct val="100000"/>
              </a:lnSpc>
              <a:buFont typeface="Arial" pitchFamily="34" charset="0"/>
              <a:buChar char="•"/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088" indent="-304787">
              <a:buFont typeface="Arial" pitchFamily="34" charset="0"/>
              <a:buChar char="•"/>
              <a:defRPr sz="17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</a:t>
            </a:r>
            <a:r>
              <a:rPr lang="en-US" smtClean="0"/>
              <a:t>level</a:t>
            </a:r>
            <a:endParaRPr lang="en-US" dirty="0" smtClean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508001" y="840104"/>
            <a:ext cx="11176000" cy="1587"/>
          </a:xfrm>
          <a:prstGeom prst="line">
            <a:avLst/>
          </a:prstGeom>
          <a:noFill/>
          <a:ln w="22225">
            <a:gradFill flip="none" rotWithShape="1">
              <a:gsLst>
                <a:gs pos="0">
                  <a:srgbClr val="000B41"/>
                </a:gs>
                <a:gs pos="50000">
                  <a:srgbClr val="0A00B2"/>
                </a:gs>
                <a:gs pos="100000">
                  <a:srgbClr val="000B41"/>
                </a:gs>
              </a:gsLst>
              <a:lin ang="0" scaled="1"/>
              <a:tileRect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922571" y="151420"/>
            <a:ext cx="7899379" cy="633860"/>
          </a:xfrm>
        </p:spPr>
        <p:txBody>
          <a:bodyPr>
            <a:normAutofit/>
          </a:bodyPr>
          <a:lstStyle>
            <a:lvl1pPr algn="l">
              <a:defRPr sz="2625" b="1"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1" y="6710637"/>
            <a:ext cx="8636000" cy="145395"/>
          </a:xfr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DISTRIBUTION D: Further dissemination only as directed by DARPA/STO, NSWC Crane or higher DoD authority (May 2018)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84000" y="6684661"/>
            <a:ext cx="508000" cy="150176"/>
          </a:xfrm>
          <a:prstGeom prst="rect">
            <a:avLst/>
          </a:prstGeo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50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08002" y="960120"/>
            <a:ext cx="11176000" cy="2610853"/>
          </a:xfrm>
        </p:spPr>
        <p:txBody>
          <a:bodyPr/>
          <a:lstStyle>
            <a:lvl1pPr marL="232823" indent="-23282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182" baseline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687890" indent="-23282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94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6327" indent="-14392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697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5686" indent="-142390">
              <a:spcBef>
                <a:spcPts val="0"/>
              </a:spcBef>
              <a:buFont typeface="Arial" pitchFamily="34" charset="0"/>
              <a:buChar char="•"/>
              <a:defRPr lang="en-US" sz="1454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088" indent="-304787">
              <a:buFont typeface="Arial" pitchFamily="34" charset="0"/>
              <a:buChar char="•"/>
              <a:defRPr sz="17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08002" y="3576520"/>
            <a:ext cx="11176000" cy="2610853"/>
          </a:xfrm>
        </p:spPr>
        <p:txBody>
          <a:bodyPr/>
          <a:lstStyle>
            <a:lvl1pPr marL="232823" indent="-23282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400" baseline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687890" indent="-23282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2134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6327" indent="-14392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13" indent="-304787">
              <a:buFont typeface="Arial" pitchFamily="34" charset="0"/>
              <a:buChar char="•"/>
              <a:defRPr sz="2134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088" indent="-304787">
              <a:buFont typeface="Arial" pitchFamily="34" charset="0"/>
              <a:buChar char="•"/>
              <a:defRPr sz="17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508001" y="840104"/>
            <a:ext cx="11176000" cy="1587"/>
          </a:xfrm>
          <a:prstGeom prst="line">
            <a:avLst/>
          </a:prstGeom>
          <a:noFill/>
          <a:ln w="22225">
            <a:gradFill flip="none" rotWithShape="1">
              <a:gsLst>
                <a:gs pos="0">
                  <a:srgbClr val="000B41"/>
                </a:gs>
                <a:gs pos="50000">
                  <a:srgbClr val="0A00B2"/>
                </a:gs>
                <a:gs pos="100000">
                  <a:srgbClr val="000B41"/>
                </a:gs>
              </a:gsLst>
              <a:lin ang="0" scaled="1"/>
              <a:tileRect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922571" y="151420"/>
            <a:ext cx="7899379" cy="633860"/>
          </a:xfrm>
        </p:spPr>
        <p:txBody>
          <a:bodyPr>
            <a:normAutofit/>
          </a:bodyPr>
          <a:lstStyle>
            <a:lvl1pPr algn="l">
              <a:defRPr sz="3394" b="1"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513" y="180979"/>
            <a:ext cx="1671638" cy="5572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05" y="62880"/>
            <a:ext cx="1279602" cy="771525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1" y="6710637"/>
            <a:ext cx="8636000" cy="145395"/>
          </a:xfr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DISTRIBUTION D: Further dissemination only as directed by DARPA/STO, NSWC Crane or higher DoD authority (May 2018)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84000" y="6684661"/>
            <a:ext cx="508000" cy="150176"/>
          </a:xfrm>
          <a:prstGeom prst="rect">
            <a:avLst/>
          </a:prstGeo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50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508001" y="840104"/>
            <a:ext cx="11176000" cy="1587"/>
          </a:xfrm>
          <a:prstGeom prst="line">
            <a:avLst/>
          </a:prstGeom>
          <a:noFill/>
          <a:ln w="22225">
            <a:gradFill flip="none" rotWithShape="1">
              <a:gsLst>
                <a:gs pos="0">
                  <a:srgbClr val="000B41"/>
                </a:gs>
                <a:gs pos="50000">
                  <a:srgbClr val="0A00B2"/>
                </a:gs>
                <a:gs pos="100000">
                  <a:srgbClr val="000B41"/>
                </a:gs>
              </a:gsLst>
              <a:lin ang="0" scaled="1"/>
              <a:tileRect/>
            </a:gra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922571" y="151420"/>
            <a:ext cx="7899379" cy="633860"/>
          </a:xfrm>
        </p:spPr>
        <p:txBody>
          <a:bodyPr>
            <a:normAutofit/>
          </a:bodyPr>
          <a:lstStyle>
            <a:lvl1pPr algn="l">
              <a:defRPr sz="3394" b="1"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513" y="180979"/>
            <a:ext cx="1671638" cy="557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05" y="62880"/>
            <a:ext cx="1279602" cy="771525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1" y="6710637"/>
            <a:ext cx="8636000" cy="145395"/>
          </a:xfr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DISTRIBUTION D: Further dissemination only as directed by DARPA/STO, NSWC Crane or higher DoD authority (May 2018)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84000" y="6684661"/>
            <a:ext cx="508000" cy="150176"/>
          </a:xfrm>
          <a:prstGeom prst="rect">
            <a:avLst/>
          </a:prstGeo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84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63234" y="152400"/>
            <a:ext cx="7772098" cy="632878"/>
          </a:xfrm>
        </p:spPr>
        <p:txBody>
          <a:bodyPr>
            <a:noAutofit/>
          </a:bodyPr>
          <a:lstStyle>
            <a:lvl1pPr>
              <a:defRPr sz="3394" b="1" baseline="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Program Name (Acronym)</a:t>
            </a:r>
            <a:br>
              <a:rPr lang="en-US" dirty="0"/>
            </a:br>
            <a:r>
              <a:rPr lang="en-US" dirty="0"/>
              <a:t>PM Name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1355726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6096000" y="1355726"/>
            <a:ext cx="0" cy="53149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212996" y="1658249"/>
            <a:ext cx="5660454" cy="4727448"/>
          </a:xfrm>
        </p:spPr>
        <p:txBody>
          <a:bodyPr>
            <a:normAutofit/>
          </a:bodyPr>
          <a:lstStyle>
            <a:lvl1pPr marL="154510" indent="-154510">
              <a:buFont typeface="Arial" pitchFamily="34" charset="0"/>
              <a:buChar char="•"/>
              <a:defRPr sz="194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455066" indent="-146046">
              <a:buFont typeface="Arial" pitchFamily="34" charset="0"/>
              <a:buChar char="•"/>
              <a:defRPr sz="169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4086" indent="-154510">
              <a:buFont typeface="Arial" pitchFamily="34" charset="0"/>
              <a:buChar char="•"/>
              <a:defRPr sz="169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13" indent="-304787"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088" indent="-304787">
              <a:buFont typeface="Arial" pitchFamily="34" charset="0"/>
              <a:buChar char="•"/>
              <a:defRPr sz="17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text, images, and/or charts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6096000" y="3985529"/>
            <a:ext cx="6096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Content Placeholder 10"/>
          <p:cNvSpPr>
            <a:spLocks noGrp="1"/>
          </p:cNvSpPr>
          <p:nvPr>
            <p:ph sz="quarter" idx="33" hasCustomPrompt="1"/>
          </p:nvPr>
        </p:nvSpPr>
        <p:spPr>
          <a:xfrm>
            <a:off x="6299205" y="1658251"/>
            <a:ext cx="5650891" cy="217352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2394" indent="-152394">
              <a:buFont typeface="Arial" panose="020B0604020202020204" pitchFamily="34" charset="0"/>
              <a:buChar char="•"/>
              <a:defRPr lang="en-US" sz="1697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457181" marR="0" indent="-152394" algn="l" defTabSz="1219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sz="1697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9576" indent="152394">
              <a:defRPr sz="1454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Insert text, images, and/or charts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34" hasCustomPrompt="1"/>
          </p:nvPr>
        </p:nvSpPr>
        <p:spPr>
          <a:xfrm>
            <a:off x="6299205" y="4219976"/>
            <a:ext cx="5650891" cy="217352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2394" indent="-152394">
              <a:buFont typeface="Arial" panose="020B0604020202020204" pitchFamily="34" charset="0"/>
              <a:buChar char="•"/>
              <a:defRPr lang="en-US" sz="1697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457181" marR="0" indent="-152394" algn="l" defTabSz="1219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sz="1697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1969" indent="-152394">
              <a:defRPr sz="1454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Insert text, images, and/or charts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7457020" y="3971925"/>
            <a:ext cx="3619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STATUS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1200152" y="1363663"/>
            <a:ext cx="3619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OVERVIEW</a:t>
            </a:r>
          </a:p>
        </p:txBody>
      </p:sp>
      <p:sp>
        <p:nvSpPr>
          <p:cNvPr id="20" name="TextBox 18"/>
          <p:cNvSpPr txBox="1">
            <a:spLocks noChangeArrowheads="1"/>
          </p:cNvSpPr>
          <p:nvPr userDrawn="1"/>
        </p:nvSpPr>
        <p:spPr bwMode="auto">
          <a:xfrm>
            <a:off x="6455835" y="1363663"/>
            <a:ext cx="5336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OUTCOMES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8108" y="1109506"/>
            <a:ext cx="8318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PE: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9889" y="1097281"/>
            <a:ext cx="123236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2969" y="1109506"/>
            <a:ext cx="1094293" cy="276935"/>
          </a:xfrm>
          <a:noFill/>
        </p:spPr>
        <p:txBody>
          <a:bodyPr wrap="square" lIns="45720" rtlCol="0">
            <a:spAutoFit/>
          </a:bodyPr>
          <a:lstStyle>
            <a:lvl1pPr marL="0" indent="0">
              <a:buNone/>
              <a:defRPr lang="en-US" sz="1333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36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0118962" y="1110833"/>
            <a:ext cx="975360" cy="258532"/>
          </a:xfrm>
          <a:noFill/>
        </p:spPr>
        <p:txBody>
          <a:bodyPr wrap="square" lIns="91440" tIns="45720" rIns="91440" bIns="45720" rtlCol="0">
            <a:spAutoFit/>
          </a:bodyPr>
          <a:lstStyle>
            <a:lvl1pPr marL="0" indent="0" algn="ctr">
              <a:buNone/>
              <a:defRPr lang="en-US" sz="12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7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1098820" y="1110833"/>
            <a:ext cx="975360" cy="258532"/>
          </a:xfrm>
          <a:noFill/>
        </p:spPr>
        <p:txBody>
          <a:bodyPr wrap="square" lIns="91440" tIns="45720" rIns="91440" bIns="45720" rtlCol="0">
            <a:spAutoFit/>
          </a:bodyPr>
          <a:lstStyle>
            <a:lvl1pPr marL="0" indent="0" algn="ctr">
              <a:buNone/>
              <a:defRPr lang="en-US" sz="12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315028" y="1109506"/>
            <a:ext cx="1654311" cy="27693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333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37" hasCustomPrompt="1"/>
          </p:nvPr>
        </p:nvSpPr>
        <p:spPr>
          <a:xfrm>
            <a:off x="10118482" y="872438"/>
            <a:ext cx="975360" cy="258532"/>
          </a:xfrm>
          <a:noFill/>
        </p:spPr>
        <p:txBody>
          <a:bodyPr wrap="square" lIns="91440" tIns="45720" rIns="91440" bIns="45720" rtlCol="0">
            <a:spAutoFit/>
          </a:bodyPr>
          <a:lstStyle>
            <a:lvl1pPr marL="0" indent="0" algn="ctr">
              <a:buNone/>
              <a:defRPr lang="en-US" sz="12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FYXX</a:t>
            </a:r>
          </a:p>
        </p:txBody>
      </p:sp>
      <p:sp>
        <p:nvSpPr>
          <p:cNvPr id="39" name="Text Placeholder 39"/>
          <p:cNvSpPr>
            <a:spLocks noGrp="1"/>
          </p:cNvSpPr>
          <p:nvPr>
            <p:ph type="body" sz="quarter" idx="38" hasCustomPrompt="1"/>
          </p:nvPr>
        </p:nvSpPr>
        <p:spPr>
          <a:xfrm>
            <a:off x="11098340" y="872438"/>
            <a:ext cx="975360" cy="258532"/>
          </a:xfrm>
          <a:noFill/>
        </p:spPr>
        <p:txBody>
          <a:bodyPr wrap="square" lIns="91440" tIns="45720" rIns="91440" bIns="45720" rtlCol="0">
            <a:spAutoFit/>
          </a:bodyPr>
          <a:lstStyle>
            <a:lvl1pPr marL="0" indent="0" algn="ctr">
              <a:buNone/>
              <a:defRPr lang="en-US" sz="12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FYXX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39" hasCustomPrompt="1"/>
          </p:nvPr>
        </p:nvSpPr>
        <p:spPr>
          <a:xfrm>
            <a:off x="9143917" y="1109993"/>
            <a:ext cx="975360" cy="258532"/>
          </a:xfrm>
          <a:noFill/>
        </p:spPr>
        <p:txBody>
          <a:bodyPr wrap="square" lIns="91440" tIns="45720" rIns="91440" bIns="45720" rtlCol="0">
            <a:spAutoFit/>
          </a:bodyPr>
          <a:lstStyle>
            <a:lvl1pPr marL="0" indent="0" algn="ctr">
              <a:buNone/>
              <a:defRPr lang="en-US" sz="12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40" hasCustomPrompt="1"/>
          </p:nvPr>
        </p:nvSpPr>
        <p:spPr>
          <a:xfrm>
            <a:off x="9143437" y="871598"/>
            <a:ext cx="975360" cy="258532"/>
          </a:xfrm>
          <a:noFill/>
        </p:spPr>
        <p:txBody>
          <a:bodyPr wrap="square" lIns="91440" tIns="45720" rIns="91440" bIns="45720" rtlCol="0">
            <a:spAutoFit/>
          </a:bodyPr>
          <a:lstStyle>
            <a:lvl1pPr marL="0" indent="0" algn="ctr">
              <a:buNone/>
              <a:defRPr lang="en-US" sz="12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FYXX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513" y="180979"/>
            <a:ext cx="1671638" cy="5572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05" y="62880"/>
            <a:ext cx="1279602" cy="771525"/>
          </a:xfrm>
          <a:prstGeom prst="rect">
            <a:avLst/>
          </a:prstGeom>
        </p:spPr>
      </p:pic>
      <p:sp>
        <p:nvSpPr>
          <p:cNvPr id="2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1" y="6710637"/>
            <a:ext cx="8636000" cy="145395"/>
          </a:xfr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DISTRIBUTION D: Further dissemination only as directed by DARPA/STO, NSWC Crane or higher DoD authority (May 2018)</a:t>
            </a:r>
            <a:endParaRPr lang="en-US" dirty="0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84000" y="6684661"/>
            <a:ext cx="508000" cy="150176"/>
          </a:xfrm>
          <a:prstGeom prst="rect">
            <a:avLst/>
          </a:prstGeo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67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972577" y="3525879"/>
            <a:ext cx="2301912" cy="48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37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www.darpa.mil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387" y="2454316"/>
            <a:ext cx="1777227" cy="1071563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1" y="6710637"/>
            <a:ext cx="8636000" cy="145395"/>
          </a:xfr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DISTRIBUTION D: Further dissemination only as directed by DARPA/STO, NSWC Crane or higher DoD authority (May 2018)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84000" y="6684661"/>
            <a:ext cx="508000" cy="150176"/>
          </a:xfrm>
          <a:prstGeom prst="rect">
            <a:avLst/>
          </a:prstGeo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1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84000" y="6684661"/>
            <a:ext cx="508000" cy="150176"/>
          </a:xfrm>
          <a:prstGeom prst="rect">
            <a:avLst/>
          </a:prstGeo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1" y="6710637"/>
            <a:ext cx="8636000" cy="145395"/>
          </a:xfr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DISTRIBUTION D: Further dissemination only as directed by DARPA/STO, NSWC Crane or higher DoD authority (May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69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CHER_Blank_Distro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914400"/>
          </a:xfrm>
        </p:spPr>
        <p:txBody>
          <a:bodyPr/>
          <a:lstStyle>
            <a:lvl1pPr algn="ctr">
              <a:defRPr sz="22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08000" y="31988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352798"/>
            <a:ext cx="10363200" cy="465138"/>
          </a:xfrm>
        </p:spPr>
        <p:txBody>
          <a:bodyPr/>
          <a:lstStyle>
            <a:lvl1pPr algn="ctr"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2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CHER_Header_Only_Distro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353513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rgbClr val="002F6C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</p:spTree>
    <p:extLst>
      <p:ext uri="{BB962C8B-B14F-4D97-AF65-F5344CB8AC3E}">
        <p14:creationId xmlns:p14="http://schemas.microsoft.com/office/powerpoint/2010/main" val="5580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30196" indent="-230196">
              <a:defRPr/>
            </a:lvl1pPr>
            <a:lvl2pPr marL="461978" indent="-233370">
              <a:defRPr/>
            </a:lvl2pPr>
            <a:lvl3pPr marL="684234" indent="-228608">
              <a:defRPr/>
            </a:lvl3pPr>
            <a:lvl4pPr marL="914428" indent="-228608">
              <a:defRPr/>
            </a:lvl4pPr>
            <a:lvl5pPr marL="1144624" indent="-228608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155-1538-4159-804C-CE45BEC11EC5}" type="datetime1">
              <a:rPr lang="en-US" smtClean="0"/>
              <a:t>2019-10-10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948C-2B96-4B34-825C-96F385DBD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76300" y="4329372"/>
            <a:ext cx="10363200" cy="1461828"/>
          </a:xfrm>
        </p:spPr>
        <p:txBody>
          <a:bodyPr anchor="t"/>
          <a:lstStyle>
            <a:lvl1pPr algn="l">
              <a:defRPr sz="2400" b="1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08000" y="43418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92629" y="2954111"/>
            <a:ext cx="10363200" cy="1379538"/>
          </a:xfrm>
        </p:spPr>
        <p:txBody>
          <a:bodyPr anchor="b"/>
          <a:lstStyle>
            <a:lvl1pPr algn="l"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7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558800" y="1143000"/>
            <a:ext cx="11074400" cy="5334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400"/>
            </a:lvl3pPr>
            <a:lvl4pPr marL="1600200" indent="-228600">
              <a:buFont typeface="Arial" pitchFamily="34" charset="0"/>
              <a:buChar char="•"/>
              <a:defRPr sz="1300"/>
            </a:lvl4pPr>
            <a:lvl5pPr marL="2057400" indent="-22860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199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0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an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1146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wo_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110744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3581400"/>
            <a:ext cx="110744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328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53848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197600" y="1066800"/>
            <a:ext cx="53848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1495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3556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368800" y="1066800"/>
            <a:ext cx="3556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8128000" y="1066800"/>
            <a:ext cx="3556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5018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219200"/>
            <a:ext cx="11176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8000" y="6550026"/>
            <a:ext cx="8636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aseline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3240" y="6553200"/>
            <a:ext cx="1016000" cy="2921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Placeholder 9"/>
          <p:cNvSpPr>
            <a:spLocks noGrp="1"/>
          </p:cNvSpPr>
          <p:nvPr>
            <p:ph type="title"/>
          </p:nvPr>
        </p:nvSpPr>
        <p:spPr bwMode="auto">
          <a:xfrm>
            <a:off x="2163233" y="152400"/>
            <a:ext cx="95207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4E2C-28A1-4ACF-BE1C-DC6E3E3FF6B4}" type="datetimeFigureOut">
              <a:rPr lang="en-US" smtClean="0"/>
              <a:t>2019-10-10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2" r:id="rId3"/>
    <p:sldLayoutId id="2147483720" r:id="rId4"/>
    <p:sldLayoutId id="2147483721" r:id="rId5"/>
    <p:sldLayoutId id="2147483723" r:id="rId6"/>
    <p:sldLayoutId id="2147483725" r:id="rId7"/>
    <p:sldLayoutId id="2147483726" r:id="rId8"/>
    <p:sldLayoutId id="2147483729" r:id="rId9"/>
    <p:sldLayoutId id="2147483728" r:id="rId10"/>
    <p:sldLayoutId id="2147483727" r:id="rId11"/>
    <p:sldLayoutId id="2147483730" r:id="rId12"/>
    <p:sldLayoutId id="2147483731" r:id="rId13"/>
    <p:sldLayoutId id="2147483757" r:id="rId14"/>
    <p:sldLayoutId id="2147483758" r:id="rId15"/>
    <p:sldLayoutId id="2147483759" r:id="rId16"/>
    <p:sldLayoutId id="2147483754" r:id="rId17"/>
    <p:sldLayoutId id="2147483760" r:id="rId18"/>
    <p:sldLayoutId id="2147483761" r:id="rId19"/>
    <p:sldLayoutId id="2147483762" r:id="rId2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718987"/>
            <a:ext cx="2743200" cy="133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6491" y="6545461"/>
            <a:ext cx="5999020" cy="3125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900" dirty="0" smtClean="0"/>
              <a:t>Distribution Statement “A” (Approved for Public Release, Distribution Unlimited)</a:t>
            </a:r>
            <a:endParaRPr lang="en-US" sz="9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84000" y="6710637"/>
            <a:ext cx="508000" cy="150176"/>
          </a:xfrm>
          <a:prstGeom prst="rect">
            <a:avLst/>
          </a:prstGeom>
        </p:spPr>
        <p:txBody>
          <a:bodyPr/>
          <a:lstStyle>
            <a:lvl1pPr>
              <a:defRPr sz="844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7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121915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304787" indent="-304787" algn="l" defTabSz="121915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63" indent="-304787" algn="l" defTabSz="12191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37" indent="-304787" algn="l" defTabSz="12191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13" indent="-304787" algn="l" defTabSz="12191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088" indent="-304787" algn="l" defTabSz="12191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663" indent="-304787" algn="l" defTabSz="12191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39" indent="-304787" algn="l" defTabSz="12191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13" indent="-304787" algn="l" defTabSz="12191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88" indent="-304787" algn="l" defTabSz="12191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6" algn="l" defTabSz="1219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50" algn="l" defTabSz="1219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26" algn="l" defTabSz="1219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00" algn="l" defTabSz="1219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75" algn="l" defTabSz="1219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50" algn="l" defTabSz="1219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26" algn="l" defTabSz="1219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01" algn="l" defTabSz="12191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2.wdp"/><Relationship Id="rId19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microsoft.com/office/2007/relationships/hdphoto" Target="../media/hdphoto9.wdp"/><Relationship Id="rId26" Type="http://schemas.openxmlformats.org/officeDocument/2006/relationships/image" Target="../media/image35.png"/><Relationship Id="rId3" Type="http://schemas.openxmlformats.org/officeDocument/2006/relationships/image" Target="../media/image17.png"/><Relationship Id="rId21" Type="http://schemas.openxmlformats.org/officeDocument/2006/relationships/image" Target="../media/image31.png"/><Relationship Id="rId34" Type="http://schemas.microsoft.com/office/2007/relationships/hdphoto" Target="../media/hdphoto15.wdp"/><Relationship Id="rId7" Type="http://schemas.microsoft.com/office/2007/relationships/hdphoto" Target="../media/hdphoto8.wdp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4.png"/><Relationship Id="rId33" Type="http://schemas.openxmlformats.org/officeDocument/2006/relationships/image" Target="../media/image39.png"/><Relationship Id="rId38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microsoft.com/office/2007/relationships/hdphoto" Target="../media/hdphoto10.wdp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24" Type="http://schemas.microsoft.com/office/2007/relationships/hdphoto" Target="../media/hdphoto11.wdp"/><Relationship Id="rId32" Type="http://schemas.microsoft.com/office/2007/relationships/hdphoto" Target="../media/hdphoto14.wdp"/><Relationship Id="rId37" Type="http://schemas.openxmlformats.org/officeDocument/2006/relationships/image" Target="../media/image42.png"/><Relationship Id="rId5" Type="http://schemas.microsoft.com/office/2007/relationships/hdphoto" Target="../media/hdphoto7.wdp"/><Relationship Id="rId15" Type="http://schemas.openxmlformats.org/officeDocument/2006/relationships/image" Target="../media/image27.png"/><Relationship Id="rId23" Type="http://schemas.openxmlformats.org/officeDocument/2006/relationships/image" Target="../media/image33.png"/><Relationship Id="rId28" Type="http://schemas.microsoft.com/office/2007/relationships/hdphoto" Target="../media/hdphoto12.wdp"/><Relationship Id="rId36" Type="http://schemas.openxmlformats.org/officeDocument/2006/relationships/image" Target="../media/image41.png"/><Relationship Id="rId10" Type="http://schemas.openxmlformats.org/officeDocument/2006/relationships/image" Target="../media/image22.jpeg"/><Relationship Id="rId19" Type="http://schemas.openxmlformats.org/officeDocument/2006/relationships/image" Target="../media/image30.png"/><Relationship Id="rId31" Type="http://schemas.openxmlformats.org/officeDocument/2006/relationships/image" Target="../media/image38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2.png"/><Relationship Id="rId27" Type="http://schemas.openxmlformats.org/officeDocument/2006/relationships/image" Target="../media/image36.png"/><Relationship Id="rId30" Type="http://schemas.microsoft.com/office/2007/relationships/hdphoto" Target="../media/hdphoto13.wdp"/><Relationship Id="rId35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microsoft.com/office/2007/relationships/hdphoto" Target="../media/hdphoto16.wdp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ctrTitle"/>
          </p:nvPr>
        </p:nvSpPr>
        <p:spPr>
          <a:xfrm>
            <a:off x="910166" y="1290063"/>
            <a:ext cx="10363200" cy="605119"/>
          </a:xfrm>
        </p:spPr>
        <p:txBody>
          <a:bodyPr>
            <a:noAutofit/>
          </a:bodyPr>
          <a:lstStyle/>
          <a:p>
            <a:r>
              <a:rPr lang="en-US" sz="3000" dirty="0"/>
              <a:t>System of System Integration Technology and Experimentation (SoSITE)</a:t>
            </a:r>
            <a:endParaRPr lang="en-US" b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53370" y="4644487"/>
            <a:ext cx="4876799" cy="430433"/>
          </a:xfrm>
        </p:spPr>
        <p:txBody>
          <a:bodyPr/>
          <a:lstStyle/>
          <a:p>
            <a:r>
              <a:rPr lang="en-US" dirty="0" smtClean="0"/>
              <a:t>23 Oct 2019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834196" y="3835400"/>
            <a:ext cx="8524566" cy="7095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Prepared for 2019 NDIA-SE Conference</a:t>
            </a:r>
          </a:p>
          <a:p>
            <a:r>
              <a:rPr lang="en-US" dirty="0" smtClean="0"/>
              <a:t>Presented by: Chris “Lude” Kibble (SoSITE SETA)</a:t>
            </a:r>
          </a:p>
          <a:p>
            <a:endParaRPr lang="en-US" dirty="0"/>
          </a:p>
        </p:txBody>
      </p:sp>
      <p:sp>
        <p:nvSpPr>
          <p:cNvPr id="10" name="Subtitle 7"/>
          <p:cNvSpPr>
            <a:spLocks noGrp="1"/>
          </p:cNvSpPr>
          <p:nvPr>
            <p:ph type="subTitle" idx="1"/>
          </p:nvPr>
        </p:nvSpPr>
        <p:spPr>
          <a:xfrm>
            <a:off x="1645627" y="2143060"/>
            <a:ext cx="8534400" cy="989201"/>
          </a:xfrm>
        </p:spPr>
        <p:txBody>
          <a:bodyPr>
            <a:normAutofit/>
          </a:bodyPr>
          <a:lstStyle/>
          <a:p>
            <a:pPr>
              <a:spcBef>
                <a:spcPts val="563"/>
              </a:spcBef>
              <a:spcAft>
                <a:spcPts val="563"/>
              </a:spcAft>
            </a:pPr>
            <a:r>
              <a:rPr lang="en-US" dirty="0" smtClean="0"/>
              <a:t>Jimmy </a:t>
            </a:r>
            <a:r>
              <a:rPr lang="en-US" dirty="0"/>
              <a:t>“Reverend” Jones, Lt Col, USAF</a:t>
            </a:r>
          </a:p>
          <a:p>
            <a:pPr>
              <a:spcBef>
                <a:spcPts val="563"/>
              </a:spcBef>
              <a:spcAft>
                <a:spcPts val="563"/>
              </a:spcAft>
            </a:pPr>
            <a:r>
              <a:rPr lang="en-US" dirty="0"/>
              <a:t>Program Manager, </a:t>
            </a:r>
            <a:r>
              <a:rPr lang="en-US" dirty="0" smtClean="0"/>
              <a:t>DARPA/STO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209401"/>
            <a:ext cx="12192000" cy="352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88" dirty="0"/>
              <a:t>Technology and experimentation to enable rapid and custom integration of any distributed architecture</a:t>
            </a:r>
          </a:p>
        </p:txBody>
      </p:sp>
      <p:sp>
        <p:nvSpPr>
          <p:cNvPr id="12" name="Footer Placeholder 1"/>
          <p:cNvSpPr>
            <a:spLocks noGrp="1"/>
          </p:cNvSpPr>
          <p:nvPr/>
        </p:nvSpPr>
        <p:spPr bwMode="auto">
          <a:xfrm>
            <a:off x="1490135" y="6684661"/>
            <a:ext cx="9211733" cy="1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Distribution Statement “A”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547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>
            <a:cxnSpLocks/>
          </p:cNvCxnSpPr>
          <p:nvPr/>
        </p:nvCxnSpPr>
        <p:spPr>
          <a:xfrm flipH="1">
            <a:off x="1730438" y="3913195"/>
            <a:ext cx="344252" cy="1430032"/>
          </a:xfrm>
          <a:prstGeom prst="line">
            <a:avLst/>
          </a:prstGeom>
          <a:ln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2463602" y="3913195"/>
            <a:ext cx="591491" cy="1430032"/>
          </a:xfrm>
          <a:prstGeom prst="line">
            <a:avLst/>
          </a:prstGeom>
          <a:ln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906" dirty="0"/>
              <a:t>Interoperability Issues Abound in the DoD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D47C82-7654-4E28-8327-A5C952282C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70" y="3548605"/>
            <a:ext cx="895890" cy="391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Connector 21"/>
          <p:cNvCxnSpPr>
            <a:cxnSpLocks/>
          </p:cNvCxnSpPr>
          <p:nvPr/>
        </p:nvCxnSpPr>
        <p:spPr>
          <a:xfrm>
            <a:off x="1753948" y="2631708"/>
            <a:ext cx="380285" cy="930272"/>
          </a:xfrm>
          <a:prstGeom prst="line">
            <a:avLst/>
          </a:prstGeom>
          <a:ln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2464123" y="2544219"/>
            <a:ext cx="435692" cy="1029308"/>
          </a:xfrm>
          <a:prstGeom prst="line">
            <a:avLst/>
          </a:prstGeom>
          <a:ln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Group 187"/>
          <p:cNvGrpSpPr/>
          <p:nvPr/>
        </p:nvGrpSpPr>
        <p:grpSpPr>
          <a:xfrm>
            <a:off x="109861" y="2631709"/>
            <a:ext cx="1714500" cy="2246333"/>
            <a:chOff x="117185" y="2651512"/>
            <a:chExt cx="1828800" cy="2396089"/>
          </a:xfrm>
        </p:grpSpPr>
        <p:grpSp>
          <p:nvGrpSpPr>
            <p:cNvPr id="175" name="Group 174"/>
            <p:cNvGrpSpPr/>
            <p:nvPr/>
          </p:nvGrpSpPr>
          <p:grpSpPr>
            <a:xfrm>
              <a:off x="117185" y="3218801"/>
              <a:ext cx="1828800" cy="1828800"/>
              <a:chOff x="2207108" y="2363439"/>
              <a:chExt cx="1828800" cy="1828800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2207108" y="2363439"/>
                <a:ext cx="1828800" cy="1828800"/>
              </a:xfrm>
              <a:prstGeom prst="ellipse">
                <a:avLst/>
              </a:prstGeom>
              <a:solidFill>
                <a:srgbClr val="77933C">
                  <a:alpha val="27843"/>
                </a:srgb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386016" y="3486117"/>
                <a:ext cx="137160" cy="1371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W</a:t>
                </a: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36" b="95819" l="2750" r="93000">
                          <a14:foregroundMark x1="17417" y1="41696" x2="29000" y2="42276"/>
                          <a14:foregroundMark x1="42167" y1="60976" x2="34417" y2="58072"/>
                          <a14:backgroundMark x1="36167" y1="59930" x2="42750" y2="627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142960">
              <a:off x="199401" y="3399978"/>
              <a:ext cx="1656759" cy="1188720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20" y="3324534"/>
              <a:ext cx="791481" cy="822960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390" y="3330687"/>
              <a:ext cx="809011" cy="822960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605" y="2651512"/>
              <a:ext cx="786587" cy="822960"/>
            </a:xfrm>
            <a:prstGeom prst="rect">
              <a:avLst/>
            </a:prstGeom>
          </p:spPr>
        </p:pic>
      </p:grpSp>
      <p:grpSp>
        <p:nvGrpSpPr>
          <p:cNvPr id="186" name="Group 185"/>
          <p:cNvGrpSpPr/>
          <p:nvPr/>
        </p:nvGrpSpPr>
        <p:grpSpPr>
          <a:xfrm>
            <a:off x="2465154" y="4985427"/>
            <a:ext cx="1746173" cy="1714500"/>
            <a:chOff x="2746232" y="5434523"/>
            <a:chExt cx="1862584" cy="1828800"/>
          </a:xfrm>
        </p:grpSpPr>
        <p:grpSp>
          <p:nvGrpSpPr>
            <p:cNvPr id="169" name="Group 168"/>
            <p:cNvGrpSpPr/>
            <p:nvPr/>
          </p:nvGrpSpPr>
          <p:grpSpPr>
            <a:xfrm>
              <a:off x="2746232" y="5434523"/>
              <a:ext cx="1828800" cy="1828800"/>
              <a:chOff x="2207108" y="2363439"/>
              <a:chExt cx="1828800" cy="1828800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2207108" y="2363439"/>
                <a:ext cx="1828800" cy="1828800"/>
              </a:xfrm>
              <a:prstGeom prst="ellipse">
                <a:avLst/>
              </a:prstGeom>
              <a:solidFill>
                <a:srgbClr val="77933C">
                  <a:alpha val="27843"/>
                </a:srgb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324291" y="3489546"/>
                <a:ext cx="137160" cy="1371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W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46" b="97561" l="2700" r="98000">
                          <a14:foregroundMark x1="54100" y1="92276" x2="33100" y2="90379"/>
                          <a14:foregroundMark x1="48400" y1="94038" x2="48400" y2="94038"/>
                          <a14:foregroundMark x1="92000" y1="43496" x2="95300" y2="43089"/>
                          <a14:foregroundMark x1="4300" y1="42412" x2="4400" y2="49458"/>
                          <a14:foregroundMark x1="93100" y1="42141" x2="96000" y2="41599"/>
                          <a14:foregroundMark x1="96000" y1="49729" x2="96000" y2="497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8725" y="5841515"/>
              <a:ext cx="1610739" cy="1188720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5982" y="5560011"/>
              <a:ext cx="809011" cy="822960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2229" y="5585538"/>
              <a:ext cx="786587" cy="822960"/>
            </a:xfrm>
            <a:prstGeom prst="rect">
              <a:avLst/>
            </a:prstGeom>
          </p:spPr>
        </p:pic>
      </p:grpSp>
      <p:grpSp>
        <p:nvGrpSpPr>
          <p:cNvPr id="190" name="Group 189"/>
          <p:cNvGrpSpPr/>
          <p:nvPr/>
        </p:nvGrpSpPr>
        <p:grpSpPr>
          <a:xfrm>
            <a:off x="2446643" y="889920"/>
            <a:ext cx="1714500" cy="2108013"/>
            <a:chOff x="2541657" y="793605"/>
            <a:chExt cx="1828800" cy="2248547"/>
          </a:xfrm>
        </p:grpSpPr>
        <p:grpSp>
          <p:nvGrpSpPr>
            <p:cNvPr id="181" name="Group 180"/>
            <p:cNvGrpSpPr/>
            <p:nvPr/>
          </p:nvGrpSpPr>
          <p:grpSpPr>
            <a:xfrm>
              <a:off x="2541657" y="1213352"/>
              <a:ext cx="1828800" cy="1828800"/>
              <a:chOff x="2207108" y="2363439"/>
              <a:chExt cx="1828800" cy="1828800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2207108" y="2363439"/>
                <a:ext cx="1828800" cy="1828800"/>
              </a:xfrm>
              <a:prstGeom prst="ellipse">
                <a:avLst/>
              </a:prstGeom>
              <a:solidFill>
                <a:srgbClr val="77933C">
                  <a:alpha val="27843"/>
                </a:srgb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386016" y="3486117"/>
                <a:ext cx="137160" cy="1371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W</a:t>
                </a: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85" b="79630" l="49750" r="99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9137" t="5233" b="19500"/>
            <a:stretch/>
          </p:blipFill>
          <p:spPr>
            <a:xfrm>
              <a:off x="3007576" y="1369471"/>
              <a:ext cx="850057" cy="1188720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8437" y="793605"/>
              <a:ext cx="786587" cy="822960"/>
            </a:xfrm>
            <a:prstGeom prst="rect">
              <a:avLst/>
            </a:prstGeom>
          </p:spPr>
        </p:pic>
      </p:grpSp>
      <p:grpSp>
        <p:nvGrpSpPr>
          <p:cNvPr id="189" name="Group 188"/>
          <p:cNvGrpSpPr/>
          <p:nvPr/>
        </p:nvGrpSpPr>
        <p:grpSpPr>
          <a:xfrm>
            <a:off x="600518" y="896032"/>
            <a:ext cx="1714500" cy="2044579"/>
            <a:chOff x="698921" y="800125"/>
            <a:chExt cx="1828800" cy="2180884"/>
          </a:xfrm>
        </p:grpSpPr>
        <p:grpSp>
          <p:nvGrpSpPr>
            <p:cNvPr id="178" name="Group 177"/>
            <p:cNvGrpSpPr/>
            <p:nvPr/>
          </p:nvGrpSpPr>
          <p:grpSpPr>
            <a:xfrm>
              <a:off x="698921" y="1152209"/>
              <a:ext cx="1828800" cy="1828800"/>
              <a:chOff x="2207108" y="2363439"/>
              <a:chExt cx="1828800" cy="1828800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2207108" y="2363439"/>
                <a:ext cx="1828800" cy="1828800"/>
              </a:xfrm>
              <a:prstGeom prst="ellipse">
                <a:avLst/>
              </a:prstGeom>
              <a:solidFill>
                <a:srgbClr val="77933C">
                  <a:alpha val="27843"/>
                </a:srgb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386016" y="3486117"/>
                <a:ext cx="137160" cy="1371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W</a:t>
                </a: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7095" l="1775" r="970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107" y="1392918"/>
              <a:ext cx="835549" cy="1188720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6721" y="800125"/>
              <a:ext cx="786587" cy="822960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5320" y="1371910"/>
              <a:ext cx="791481" cy="822960"/>
            </a:xfrm>
            <a:prstGeom prst="rect">
              <a:avLst/>
            </a:prstGeom>
          </p:spPr>
        </p:pic>
      </p:grpSp>
      <p:grpSp>
        <p:nvGrpSpPr>
          <p:cNvPr id="187" name="Group 186"/>
          <p:cNvGrpSpPr/>
          <p:nvPr/>
        </p:nvGrpSpPr>
        <p:grpSpPr>
          <a:xfrm>
            <a:off x="2780211" y="2771855"/>
            <a:ext cx="1714500" cy="2105625"/>
            <a:chOff x="2868926" y="2659720"/>
            <a:chExt cx="1828800" cy="2246000"/>
          </a:xfrm>
        </p:grpSpPr>
        <p:grpSp>
          <p:nvGrpSpPr>
            <p:cNvPr id="168" name="Group 167"/>
            <p:cNvGrpSpPr/>
            <p:nvPr/>
          </p:nvGrpSpPr>
          <p:grpSpPr>
            <a:xfrm>
              <a:off x="2868926" y="3076920"/>
              <a:ext cx="1828800" cy="1828800"/>
              <a:chOff x="2806364" y="2494249"/>
              <a:chExt cx="1828800" cy="1828800"/>
            </a:xfrm>
          </p:grpSpPr>
          <p:sp>
            <p:nvSpPr>
              <p:cNvPr id="166" name="Oval 165"/>
              <p:cNvSpPr/>
              <p:nvPr/>
            </p:nvSpPr>
            <p:spPr>
              <a:xfrm>
                <a:off x="2806364" y="2494249"/>
                <a:ext cx="1828800" cy="1828800"/>
              </a:xfrm>
              <a:prstGeom prst="ellipse">
                <a:avLst/>
              </a:prstGeom>
              <a:solidFill>
                <a:srgbClr val="77933C">
                  <a:alpha val="27843"/>
                </a:srgb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3938013" y="3533584"/>
                <a:ext cx="137160" cy="1371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W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>
                          <a14:backgroundMark x1="92778" y1="60516" x2="92778" y2="605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76137" y="3221339"/>
              <a:ext cx="847327" cy="1188720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0441" y="3173524"/>
              <a:ext cx="791481" cy="822960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0789" y="3177531"/>
              <a:ext cx="809011" cy="822960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0004" y="2659720"/>
              <a:ext cx="786587" cy="822960"/>
            </a:xfrm>
            <a:prstGeom prst="rect">
              <a:avLst/>
            </a:prstGeom>
          </p:spPr>
        </p:pic>
      </p:grpSp>
      <p:grpSp>
        <p:nvGrpSpPr>
          <p:cNvPr id="205" name="Group 204"/>
          <p:cNvGrpSpPr/>
          <p:nvPr/>
        </p:nvGrpSpPr>
        <p:grpSpPr>
          <a:xfrm>
            <a:off x="11220011" y="2967802"/>
            <a:ext cx="851990" cy="3657607"/>
            <a:chOff x="6366199" y="2981009"/>
            <a:chExt cx="908789" cy="3901447"/>
          </a:xfrm>
        </p:grpSpPr>
        <p:sp>
          <p:nvSpPr>
            <p:cNvPr id="204" name="Rounded Rectangle 203"/>
            <p:cNvSpPr/>
            <p:nvPr/>
          </p:nvSpPr>
          <p:spPr>
            <a:xfrm>
              <a:off x="6366199" y="2981009"/>
              <a:ext cx="906716" cy="39014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5735" y="3300796"/>
              <a:ext cx="611791" cy="640080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3832" y="4169954"/>
              <a:ext cx="615597" cy="640080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7015" y="5039112"/>
              <a:ext cx="629231" cy="640080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427" y="6013640"/>
              <a:ext cx="731179" cy="731179"/>
            </a:xfrm>
            <a:prstGeom prst="rect">
              <a:avLst/>
            </a:prstGeom>
          </p:spPr>
        </p:pic>
        <p:sp>
          <p:nvSpPr>
            <p:cNvPr id="199" name="TextBox 198"/>
            <p:cNvSpPr txBox="1"/>
            <p:nvPr/>
          </p:nvSpPr>
          <p:spPr>
            <a:xfrm>
              <a:off x="6368272" y="3025438"/>
              <a:ext cx="9067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25" dirty="0">
                  <a:latin typeface="Arial Black" panose="020B0A04020102020204" pitchFamily="34" charset="0"/>
                </a:rPr>
                <a:t>Legend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6368272" y="3912144"/>
              <a:ext cx="9067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25" dirty="0">
                  <a:solidFill>
                    <a:srgbClr val="7D679A"/>
                  </a:solidFill>
                  <a:latin typeface="Arial Black" panose="020B0A04020102020204" pitchFamily="34" charset="0"/>
                </a:rPr>
                <a:t>Radar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6368272" y="4798850"/>
              <a:ext cx="90671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25" dirty="0">
                  <a:solidFill>
                    <a:srgbClr val="557EBC"/>
                  </a:solidFill>
                  <a:latin typeface="Arial Black" panose="020B0A04020102020204" pitchFamily="34" charset="0"/>
                </a:rPr>
                <a:t>Imagery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6366199" y="5661757"/>
              <a:ext cx="90671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25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Electronic Attack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6366199" y="6513124"/>
              <a:ext cx="90671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25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</a:rPr>
                <a:t>Warning System</a:t>
              </a:r>
            </a:p>
          </p:txBody>
        </p:sp>
      </p:grpSp>
      <p:cxnSp>
        <p:nvCxnSpPr>
          <p:cNvPr id="27" name="Straight Connector 26"/>
          <p:cNvCxnSpPr>
            <a:stCxn id="17" idx="3"/>
          </p:cNvCxnSpPr>
          <p:nvPr/>
        </p:nvCxnSpPr>
        <p:spPr>
          <a:xfrm>
            <a:off x="2743760" y="3744380"/>
            <a:ext cx="450325" cy="347638"/>
          </a:xfrm>
          <a:prstGeom prst="line">
            <a:avLst/>
          </a:prstGeom>
          <a:ln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1"/>
          </p:cNvCxnSpPr>
          <p:nvPr/>
        </p:nvCxnSpPr>
        <p:spPr>
          <a:xfrm flipH="1">
            <a:off x="1559142" y="3744380"/>
            <a:ext cx="288728" cy="308449"/>
          </a:xfrm>
          <a:prstGeom prst="line">
            <a:avLst/>
          </a:prstGeom>
          <a:ln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4954367" y="957124"/>
            <a:ext cx="6872656" cy="341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63"/>
              </a:spcBef>
            </a:pPr>
            <a:r>
              <a:rPr lang="en-US" sz="1688" b="1" dirty="0"/>
              <a:t>Adding interoperability between aircraft takes years</a:t>
            </a:r>
          </a:p>
          <a:p>
            <a:pPr marL="321469" indent="-321469"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688" dirty="0"/>
              <a:t>Aircraft are upgraded independently creating unique messages</a:t>
            </a:r>
          </a:p>
          <a:p>
            <a:pPr marL="321469" indent="-321469"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688" dirty="0"/>
              <a:t>Machine-to-machine interfaces in an aircraft are highly coupled</a:t>
            </a:r>
          </a:p>
          <a:p>
            <a:pPr marL="321469" indent="-321469"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688" dirty="0"/>
              <a:t>Even coupling between versions of the same spec (e.g., Link-16) is problematic</a:t>
            </a:r>
          </a:p>
          <a:p>
            <a:pPr>
              <a:spcBef>
                <a:spcPts val="563"/>
              </a:spcBef>
            </a:pPr>
            <a:r>
              <a:rPr lang="en-US" sz="1688" b="1" dirty="0"/>
              <a:t>This interoperability problem occurs within the aircraft as well</a:t>
            </a:r>
          </a:p>
          <a:p>
            <a:pPr marL="321469" indent="-321469"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688" dirty="0">
                <a:solidFill>
                  <a:prstClr val="black"/>
                </a:solidFill>
              </a:rPr>
              <a:t>Components are tightly coupled together using a local message standard that doesn’t match the documentation</a:t>
            </a:r>
          </a:p>
          <a:p>
            <a:pPr marL="321469" indent="-321469"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688" dirty="0">
                <a:solidFill>
                  <a:prstClr val="black"/>
                </a:solidFill>
              </a:rPr>
              <a:t>Adding new technology (e.g., sensor) requires upgrades </a:t>
            </a:r>
            <a:br>
              <a:rPr lang="en-US" sz="1688" dirty="0">
                <a:solidFill>
                  <a:prstClr val="black"/>
                </a:solidFill>
              </a:rPr>
            </a:br>
            <a:r>
              <a:rPr lang="en-US" sz="1688" dirty="0">
                <a:solidFill>
                  <a:prstClr val="black"/>
                </a:solidFill>
              </a:rPr>
              <a:t>to multiple components, increasing expense and time</a:t>
            </a:r>
          </a:p>
        </p:txBody>
      </p:sp>
      <p:sp>
        <p:nvSpPr>
          <p:cNvPr id="214" name="Footer Placeholder 1"/>
          <p:cNvSpPr>
            <a:spLocks noGrp="1"/>
          </p:cNvSpPr>
          <p:nvPr/>
        </p:nvSpPr>
        <p:spPr bwMode="auto">
          <a:xfrm>
            <a:off x="1490135" y="6684661"/>
            <a:ext cx="9211733" cy="1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Distribution Statement “A” (Approved for Public Release, Distribution Unlimited)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4954367" y="5472802"/>
            <a:ext cx="6263700" cy="1015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88" b="1" dirty="0">
                <a:solidFill>
                  <a:sysClr val="windowText" lastClr="000000"/>
                </a:solidFill>
              </a:rPr>
              <a:t>Global standards have similar issues</a:t>
            </a:r>
          </a:p>
          <a:p>
            <a:pPr marL="321469" indent="-321469"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688" dirty="0">
                <a:solidFill>
                  <a:prstClr val="black"/>
                </a:solidFill>
              </a:rPr>
              <a:t>No interoperability between generations of the standard</a:t>
            </a:r>
          </a:p>
          <a:p>
            <a:pPr marL="321469" indent="-321469"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688" dirty="0">
                <a:solidFill>
                  <a:prstClr val="black"/>
                </a:solidFill>
              </a:rPr>
              <a:t>Uncertain interoperability between implementations</a:t>
            </a:r>
          </a:p>
          <a:p>
            <a:pPr algn="ctr"/>
            <a:endParaRPr lang="en-US" sz="1688" dirty="0">
              <a:solidFill>
                <a:sysClr val="windowText" lastClr="000000"/>
              </a:solidFill>
            </a:endParaRPr>
          </a:p>
        </p:txBody>
      </p:sp>
      <p:sp>
        <p:nvSpPr>
          <p:cNvPr id="217" name="Rounded Rectangle 216"/>
          <p:cNvSpPr/>
          <p:nvPr/>
        </p:nvSpPr>
        <p:spPr>
          <a:xfrm>
            <a:off x="6692862" y="4849510"/>
            <a:ext cx="4210608" cy="511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13" dirty="0"/>
              <a:t>Interoperability is programmed into each system </a:t>
            </a:r>
            <a:r>
              <a:rPr lang="en-US" sz="1313" dirty="0" err="1"/>
              <a:t>System</a:t>
            </a:r>
            <a:r>
              <a:rPr lang="en-US" sz="1313" dirty="0"/>
              <a:t> upgrades compete in 2-3 year block cycles</a:t>
            </a:r>
          </a:p>
        </p:txBody>
      </p:sp>
      <p:cxnSp>
        <p:nvCxnSpPr>
          <p:cNvPr id="260" name="Straight Connector 259"/>
          <p:cNvCxnSpPr>
            <a:cxnSpLocks/>
            <a:endCxn id="219" idx="4"/>
          </p:cNvCxnSpPr>
          <p:nvPr/>
        </p:nvCxnSpPr>
        <p:spPr>
          <a:xfrm>
            <a:off x="4458495" y="3744380"/>
            <a:ext cx="687702" cy="5589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>
            <a:stCxn id="166" idx="4"/>
            <a:endCxn id="219" idx="2"/>
          </p:cNvCxnSpPr>
          <p:nvPr/>
        </p:nvCxnSpPr>
        <p:spPr>
          <a:xfrm>
            <a:off x="3637460" y="4877480"/>
            <a:ext cx="1508736" cy="3981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9" name="Group 268"/>
          <p:cNvGrpSpPr/>
          <p:nvPr/>
        </p:nvGrpSpPr>
        <p:grpSpPr>
          <a:xfrm>
            <a:off x="4903115" y="4303331"/>
            <a:ext cx="1598725" cy="972325"/>
            <a:chOff x="5339020" y="4506651"/>
            <a:chExt cx="1705307" cy="1037147"/>
          </a:xfrm>
        </p:grpSpPr>
        <p:grpSp>
          <p:nvGrpSpPr>
            <p:cNvPr id="218" name="Group 217"/>
            <p:cNvGrpSpPr/>
            <p:nvPr/>
          </p:nvGrpSpPr>
          <p:grpSpPr>
            <a:xfrm>
              <a:off x="5339020" y="4506651"/>
              <a:ext cx="1705307" cy="1037147"/>
              <a:chOff x="-822538" y="2789502"/>
              <a:chExt cx="1705307" cy="1037147"/>
            </a:xfrm>
          </p:grpSpPr>
          <p:sp>
            <p:nvSpPr>
              <p:cNvPr id="219" name="Hexagon 218"/>
              <p:cNvSpPr/>
              <p:nvPr/>
            </p:nvSpPr>
            <p:spPr>
              <a:xfrm>
                <a:off x="-822538" y="2789502"/>
                <a:ext cx="1705307" cy="1037147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-496185" y="2877358"/>
                <a:ext cx="195072" cy="1950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44" dirty="0">
                    <a:solidFill>
                      <a:schemeClr val="tx1"/>
                    </a:solidFill>
                  </a:rPr>
                  <a:t>MC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-66186" y="3515139"/>
                <a:ext cx="195072" cy="19507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38" dirty="0">
                    <a:solidFill>
                      <a:schemeClr val="bg1"/>
                    </a:solidFill>
                  </a:rPr>
                  <a:t>EA</a:t>
                </a: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-67423" y="2881890"/>
                <a:ext cx="195072" cy="195072"/>
              </a:xfrm>
              <a:prstGeom prst="rect">
                <a:avLst/>
              </a:prstGeom>
              <a:solidFill>
                <a:srgbClr val="7D6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38" dirty="0">
                    <a:solidFill>
                      <a:schemeClr val="bg1"/>
                    </a:solidFill>
                  </a:rPr>
                  <a:t>R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365906" y="2871893"/>
                <a:ext cx="195072" cy="195072"/>
              </a:xfrm>
              <a:prstGeom prst="rect">
                <a:avLst/>
              </a:prstGeom>
              <a:solidFill>
                <a:srgbClr val="557EB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38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292573" y="3515139"/>
                <a:ext cx="195072" cy="19507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31" dirty="0">
                    <a:solidFill>
                      <a:schemeClr val="bg1"/>
                    </a:solidFill>
                  </a:rPr>
                  <a:t>W</a:t>
                </a:r>
                <a:endParaRPr lang="en-US" sz="103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7" name="Elbow Connector 226"/>
              <p:cNvCxnSpPr>
                <a:stCxn id="221" idx="0"/>
                <a:endCxn id="220" idx="2"/>
              </p:cNvCxnSpPr>
              <p:nvPr/>
            </p:nvCxnSpPr>
            <p:spPr bwMode="auto">
              <a:xfrm rot="16200000" flipV="1">
                <a:off x="-405003" y="3078785"/>
                <a:ext cx="442709" cy="429999"/>
              </a:xfrm>
              <a:prstGeom prst="bentConnector3">
                <a:avLst>
                  <a:gd name="adj1" fmla="val 15286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Elbow Connector 227"/>
              <p:cNvCxnSpPr>
                <a:stCxn id="220" idx="2"/>
                <a:endCxn id="224" idx="0"/>
              </p:cNvCxnSpPr>
              <p:nvPr/>
            </p:nvCxnSpPr>
            <p:spPr bwMode="auto">
              <a:xfrm rot="16200000" flipH="1">
                <a:off x="-225624" y="2899405"/>
                <a:ext cx="442709" cy="788758"/>
              </a:xfrm>
              <a:prstGeom prst="bentConnector3">
                <a:avLst>
                  <a:gd name="adj1" fmla="val 85016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Elbow Connector 228"/>
              <p:cNvCxnSpPr>
                <a:stCxn id="220" idx="3"/>
                <a:endCxn id="223" idx="2"/>
              </p:cNvCxnSpPr>
              <p:nvPr/>
            </p:nvCxnSpPr>
            <p:spPr>
              <a:xfrm>
                <a:off x="-301113" y="2974894"/>
                <a:ext cx="764555" cy="92071"/>
              </a:xfrm>
              <a:prstGeom prst="bentConnector4">
                <a:avLst>
                  <a:gd name="adj1" fmla="val 15382"/>
                  <a:gd name="adj2" fmla="val 358632"/>
                </a:avLst>
              </a:prstGeom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43" name="Elbow Connector 242"/>
            <p:cNvCxnSpPr>
              <a:endCxn id="222" idx="2"/>
            </p:cNvCxnSpPr>
            <p:nvPr/>
          </p:nvCxnSpPr>
          <p:spPr bwMode="auto">
            <a:xfrm>
              <a:off x="5860445" y="4686578"/>
              <a:ext cx="331226" cy="107533"/>
            </a:xfrm>
            <a:prstGeom prst="bentConnector4">
              <a:avLst>
                <a:gd name="adj1" fmla="val 35277"/>
                <a:gd name="adj2" fmla="val 312586"/>
              </a:avLst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Elbow Connector 252"/>
            <p:cNvCxnSpPr>
              <a:stCxn id="220" idx="1"/>
              <a:endCxn id="265" idx="0"/>
            </p:cNvCxnSpPr>
            <p:nvPr/>
          </p:nvCxnSpPr>
          <p:spPr bwMode="auto">
            <a:xfrm rot="10800000" flipV="1">
              <a:off x="5581761" y="4692042"/>
              <a:ext cx="83613" cy="227725"/>
            </a:xfrm>
            <a:prstGeom prst="bentConnector2">
              <a:avLst/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18D47C82-7654-4E28-8327-A5C952282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2033" y="4919768"/>
              <a:ext cx="339453" cy="1483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67" name="Rounded Rectangle 266"/>
          <p:cNvSpPr/>
          <p:nvPr/>
        </p:nvSpPr>
        <p:spPr>
          <a:xfrm>
            <a:off x="6692862" y="4286077"/>
            <a:ext cx="4210608" cy="5111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13" dirty="0"/>
              <a:t>Each aircraft is collection of independent subsystems designed at different eras requiring interoperability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469815" y="4994567"/>
            <a:ext cx="1714500" cy="1714500"/>
            <a:chOff x="326035" y="5376181"/>
            <a:chExt cx="1828800" cy="1828800"/>
          </a:xfrm>
        </p:grpSpPr>
        <p:grpSp>
          <p:nvGrpSpPr>
            <p:cNvPr id="172" name="Group 171"/>
            <p:cNvGrpSpPr/>
            <p:nvPr/>
          </p:nvGrpSpPr>
          <p:grpSpPr>
            <a:xfrm>
              <a:off x="326035" y="5376181"/>
              <a:ext cx="1828800" cy="1828800"/>
              <a:chOff x="2207108" y="2363439"/>
              <a:chExt cx="1828800" cy="1828800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2207108" y="2363439"/>
                <a:ext cx="1828800" cy="1828800"/>
              </a:xfrm>
              <a:prstGeom prst="ellipse">
                <a:avLst/>
              </a:prstGeom>
              <a:solidFill>
                <a:srgbClr val="77933C">
                  <a:alpha val="27843"/>
                </a:srgb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324291" y="3489546"/>
                <a:ext cx="137160" cy="1371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W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486" b="100000" l="0" r="100000">
                          <a14:foregroundMark x1="8835" y1="67941" x2="47390" y2="52442"/>
                          <a14:foregroundMark x1="70884" y1="46072" x2="83534" y2="390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563234">
              <a:off x="664511" y="5707146"/>
              <a:ext cx="1254760" cy="1188720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81" y="5512402"/>
              <a:ext cx="786587" cy="82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605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625" dirty="0"/>
              <a:t>STITCHES is a toolchain to generate interoperability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12" name="TextBox 211"/>
          <p:cNvSpPr txBox="1"/>
          <p:nvPr/>
        </p:nvSpPr>
        <p:spPr>
          <a:xfrm>
            <a:off x="4685732" y="957124"/>
            <a:ext cx="7141291" cy="4459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63"/>
              </a:spcBef>
            </a:pPr>
            <a:r>
              <a:rPr lang="en-US" sz="1688" b="1" dirty="0"/>
              <a:t>STITCHES efficiently generates message translators</a:t>
            </a:r>
          </a:p>
          <a:p>
            <a:pPr marL="321469" indent="-321469"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688" dirty="0"/>
              <a:t>System software is modified once for STITCHES compatibility</a:t>
            </a:r>
          </a:p>
          <a:p>
            <a:pPr marL="321469" indent="-321469"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688" dirty="0"/>
              <a:t>Generated code is uploaded like mission data files (MDFs)</a:t>
            </a:r>
          </a:p>
          <a:p>
            <a:pPr marL="321469" indent="-321469"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688" dirty="0"/>
              <a:t>Allows for fast and easy reconfiguration of mission capabilities</a:t>
            </a:r>
            <a:endParaRPr lang="en-US" sz="1688" b="1" dirty="0"/>
          </a:p>
          <a:p>
            <a:pPr>
              <a:spcBef>
                <a:spcPts val="563"/>
              </a:spcBef>
            </a:pPr>
            <a:r>
              <a:rPr lang="en-US" sz="1688" b="1" dirty="0"/>
              <a:t>Auto-generate efficient glue code to </a:t>
            </a:r>
          </a:p>
          <a:p>
            <a:pPr marL="321469" indent="-321469"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688" dirty="0">
                <a:solidFill>
                  <a:prstClr val="black"/>
                </a:solidFill>
              </a:rPr>
              <a:t>Interoperate between new subsystems and existing components; old and new generations of the “same” open specification</a:t>
            </a:r>
          </a:p>
          <a:p>
            <a:pPr marL="321469" indent="-321469"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1688" dirty="0">
                <a:solidFill>
                  <a:prstClr val="black"/>
                </a:solidFill>
              </a:rPr>
              <a:t>Transform platform data to comm’s message formats or encode any message inside fixed format standards like Link-16</a:t>
            </a:r>
          </a:p>
          <a:p>
            <a:pPr>
              <a:spcBef>
                <a:spcPts val="563"/>
              </a:spcBef>
            </a:pPr>
            <a:endParaRPr lang="en-US" sz="1688" b="1" dirty="0"/>
          </a:p>
          <a:p>
            <a:pPr>
              <a:spcBef>
                <a:spcPts val="563"/>
              </a:spcBef>
            </a:pPr>
            <a:endParaRPr lang="en-US" sz="1688" b="1" dirty="0"/>
          </a:p>
          <a:p>
            <a:pPr>
              <a:spcBef>
                <a:spcPts val="563"/>
              </a:spcBef>
            </a:pPr>
            <a:endParaRPr lang="en-US" sz="1688" b="1" dirty="0"/>
          </a:p>
          <a:p>
            <a:pPr>
              <a:spcBef>
                <a:spcPts val="563"/>
              </a:spcBef>
            </a:pPr>
            <a:endParaRPr lang="en-US" sz="1313" b="1" dirty="0"/>
          </a:p>
          <a:p>
            <a:pPr>
              <a:spcBef>
                <a:spcPts val="563"/>
              </a:spcBef>
            </a:pPr>
            <a:endParaRPr lang="en-US" sz="1313" b="1" dirty="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A7A5D82-0E97-4070-A806-BB78D854445B}"/>
              </a:ext>
            </a:extLst>
          </p:cNvPr>
          <p:cNvCxnSpPr>
            <a:cxnSpLocks/>
          </p:cNvCxnSpPr>
          <p:nvPr/>
        </p:nvCxnSpPr>
        <p:spPr>
          <a:xfrm flipH="1">
            <a:off x="1730438" y="3913195"/>
            <a:ext cx="344252" cy="1430032"/>
          </a:xfrm>
          <a:prstGeom prst="line">
            <a:avLst/>
          </a:prstGeom>
          <a:ln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2C11E54-0201-4C56-9C99-C878E6DF23DF}"/>
              </a:ext>
            </a:extLst>
          </p:cNvPr>
          <p:cNvCxnSpPr>
            <a:cxnSpLocks/>
          </p:cNvCxnSpPr>
          <p:nvPr/>
        </p:nvCxnSpPr>
        <p:spPr>
          <a:xfrm>
            <a:off x="2463602" y="3913195"/>
            <a:ext cx="591491" cy="1430032"/>
          </a:xfrm>
          <a:prstGeom prst="line">
            <a:avLst/>
          </a:prstGeom>
          <a:ln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11">
            <a:extLst>
              <a:ext uri="{FF2B5EF4-FFF2-40B4-BE49-F238E27FC236}">
                <a16:creationId xmlns:a16="http://schemas.microsoft.com/office/drawing/2014/main" id="{55E5730D-A82D-44DF-9C59-D194CF706B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70" y="3548605"/>
            <a:ext cx="895890" cy="391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52F1E6A-0E09-4AD6-8C53-69002222D8C7}"/>
              </a:ext>
            </a:extLst>
          </p:cNvPr>
          <p:cNvCxnSpPr>
            <a:cxnSpLocks/>
          </p:cNvCxnSpPr>
          <p:nvPr/>
        </p:nvCxnSpPr>
        <p:spPr>
          <a:xfrm>
            <a:off x="1753948" y="2631708"/>
            <a:ext cx="380285" cy="930272"/>
          </a:xfrm>
          <a:prstGeom prst="line">
            <a:avLst/>
          </a:prstGeom>
          <a:ln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12335FA-BA61-453A-99E6-2C0AF1D06B5B}"/>
              </a:ext>
            </a:extLst>
          </p:cNvPr>
          <p:cNvCxnSpPr>
            <a:cxnSpLocks/>
          </p:cNvCxnSpPr>
          <p:nvPr/>
        </p:nvCxnSpPr>
        <p:spPr>
          <a:xfrm flipH="1">
            <a:off x="2464123" y="2544219"/>
            <a:ext cx="435692" cy="1029308"/>
          </a:xfrm>
          <a:prstGeom prst="line">
            <a:avLst/>
          </a:prstGeom>
          <a:ln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D9373DA-1026-4366-B946-EC26067F3DFE}"/>
              </a:ext>
            </a:extLst>
          </p:cNvPr>
          <p:cNvGrpSpPr/>
          <p:nvPr/>
        </p:nvGrpSpPr>
        <p:grpSpPr>
          <a:xfrm>
            <a:off x="109861" y="2631709"/>
            <a:ext cx="1714500" cy="2246333"/>
            <a:chOff x="117185" y="2651512"/>
            <a:chExt cx="1828800" cy="2396089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F4D5102-A6D4-46A7-81F0-ACCC83D73DB3}"/>
                </a:ext>
              </a:extLst>
            </p:cNvPr>
            <p:cNvGrpSpPr/>
            <p:nvPr/>
          </p:nvGrpSpPr>
          <p:grpSpPr>
            <a:xfrm>
              <a:off x="117185" y="3218801"/>
              <a:ext cx="1828800" cy="1828800"/>
              <a:chOff x="2207108" y="2363439"/>
              <a:chExt cx="1828800" cy="18288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050DEA2-85F6-4985-988E-9AE662353A18}"/>
                  </a:ext>
                </a:extLst>
              </p:cNvPr>
              <p:cNvSpPr/>
              <p:nvPr/>
            </p:nvSpPr>
            <p:spPr>
              <a:xfrm>
                <a:off x="2207108" y="2363439"/>
                <a:ext cx="1828800" cy="1828800"/>
              </a:xfrm>
              <a:prstGeom prst="ellipse">
                <a:avLst/>
              </a:prstGeom>
              <a:solidFill>
                <a:srgbClr val="77933C">
                  <a:alpha val="27843"/>
                </a:srgb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7E73AAC-CC51-41C4-8D7C-9BDC6B4CFA58}"/>
                  </a:ext>
                </a:extLst>
              </p:cNvPr>
              <p:cNvSpPr/>
              <p:nvPr/>
            </p:nvSpPr>
            <p:spPr>
              <a:xfrm>
                <a:off x="3386016" y="3486117"/>
                <a:ext cx="137160" cy="1371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W</a:t>
                </a:r>
              </a:p>
            </p:txBody>
          </p:sp>
        </p:grp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AE504352-A648-4B0B-8F84-BBD0B3D12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36" b="95819" l="2750" r="93000">
                          <a14:foregroundMark x1="17417" y1="41696" x2="29000" y2="42276"/>
                          <a14:foregroundMark x1="42167" y1="60976" x2="34417" y2="58072"/>
                          <a14:backgroundMark x1="36167" y1="59930" x2="42750" y2="627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142960">
              <a:off x="199401" y="3399978"/>
              <a:ext cx="1656759" cy="1188720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214DB20E-EB0A-4A7F-88C1-BEEC43790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320" y="3324534"/>
              <a:ext cx="791481" cy="82296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70145D75-903B-44C4-8ADC-CD1796C0B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390" y="3330687"/>
              <a:ext cx="809011" cy="822960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72EA1847-3C92-4896-89DF-7BDADEB8D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605" y="2651512"/>
              <a:ext cx="786587" cy="822960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F8DBAA8-3A2A-4825-A633-884979A0F32F}"/>
              </a:ext>
            </a:extLst>
          </p:cNvPr>
          <p:cNvGrpSpPr/>
          <p:nvPr/>
        </p:nvGrpSpPr>
        <p:grpSpPr>
          <a:xfrm>
            <a:off x="2465154" y="4985427"/>
            <a:ext cx="1746173" cy="1714500"/>
            <a:chOff x="2746232" y="5434523"/>
            <a:chExt cx="1862584" cy="18288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28156F3-067D-44E0-B334-CE3A45D1BEAD}"/>
                </a:ext>
              </a:extLst>
            </p:cNvPr>
            <p:cNvGrpSpPr/>
            <p:nvPr/>
          </p:nvGrpSpPr>
          <p:grpSpPr>
            <a:xfrm>
              <a:off x="2746232" y="5434523"/>
              <a:ext cx="1828800" cy="1828800"/>
              <a:chOff x="2207108" y="2363439"/>
              <a:chExt cx="1828800" cy="1828800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2DE339E-09A3-43C8-822A-83AB4B7B9633}"/>
                  </a:ext>
                </a:extLst>
              </p:cNvPr>
              <p:cNvSpPr/>
              <p:nvPr/>
            </p:nvSpPr>
            <p:spPr>
              <a:xfrm>
                <a:off x="2207108" y="2363439"/>
                <a:ext cx="1828800" cy="1828800"/>
              </a:xfrm>
              <a:prstGeom prst="ellipse">
                <a:avLst/>
              </a:prstGeom>
              <a:solidFill>
                <a:srgbClr val="77933C">
                  <a:alpha val="27843"/>
                </a:srgb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ACC51504-6560-4773-8FFE-B81DA349A0C4}"/>
                  </a:ext>
                </a:extLst>
              </p:cNvPr>
              <p:cNvSpPr/>
              <p:nvPr/>
            </p:nvSpPr>
            <p:spPr>
              <a:xfrm>
                <a:off x="3324291" y="3489546"/>
                <a:ext cx="137160" cy="1371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W</a:t>
                </a:r>
              </a:p>
            </p:txBody>
          </p:sp>
        </p:grp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82072998-A919-48A0-9748-301498EFD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46" b="97561" l="2700" r="98000">
                          <a14:foregroundMark x1="54100" y1="92276" x2="33100" y2="90379"/>
                          <a14:foregroundMark x1="48400" y1="94038" x2="48400" y2="94038"/>
                          <a14:foregroundMark x1="92000" y1="43496" x2="95300" y2="43089"/>
                          <a14:foregroundMark x1="4300" y1="42412" x2="4400" y2="49458"/>
                          <a14:foregroundMark x1="93100" y1="42141" x2="96000" y2="41599"/>
                          <a14:foregroundMark x1="96000" y1="49729" x2="96000" y2="497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8725" y="5841515"/>
              <a:ext cx="1610739" cy="1188720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B3F493DB-01F2-42CC-BF7F-3B5C3DD56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5982" y="5560011"/>
              <a:ext cx="809011" cy="822960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33FB4807-3690-453D-845A-37C5FA1C0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2229" y="5585538"/>
              <a:ext cx="786587" cy="82296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347D210-5AEF-48A0-B844-D261E03D91FA}"/>
              </a:ext>
            </a:extLst>
          </p:cNvPr>
          <p:cNvGrpSpPr/>
          <p:nvPr/>
        </p:nvGrpSpPr>
        <p:grpSpPr>
          <a:xfrm>
            <a:off x="2446643" y="889920"/>
            <a:ext cx="1714500" cy="2108013"/>
            <a:chOff x="2541657" y="793605"/>
            <a:chExt cx="1828800" cy="2248547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F19DE02-2356-4701-A382-072EF28E505E}"/>
                </a:ext>
              </a:extLst>
            </p:cNvPr>
            <p:cNvGrpSpPr/>
            <p:nvPr/>
          </p:nvGrpSpPr>
          <p:grpSpPr>
            <a:xfrm>
              <a:off x="2541657" y="1213352"/>
              <a:ext cx="1828800" cy="1828800"/>
              <a:chOff x="2207108" y="2363439"/>
              <a:chExt cx="1828800" cy="182880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E5B8DC6C-0BD4-4316-9110-37CC2A573822}"/>
                  </a:ext>
                </a:extLst>
              </p:cNvPr>
              <p:cNvSpPr/>
              <p:nvPr/>
            </p:nvSpPr>
            <p:spPr>
              <a:xfrm>
                <a:off x="2207108" y="2363439"/>
                <a:ext cx="1828800" cy="1828800"/>
              </a:xfrm>
              <a:prstGeom prst="ellipse">
                <a:avLst/>
              </a:prstGeom>
              <a:solidFill>
                <a:srgbClr val="77933C">
                  <a:alpha val="27843"/>
                </a:srgb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B14013AC-EAA6-47B6-94D6-36A09F5A1F2D}"/>
                  </a:ext>
                </a:extLst>
              </p:cNvPr>
              <p:cNvSpPr/>
              <p:nvPr/>
            </p:nvSpPr>
            <p:spPr>
              <a:xfrm>
                <a:off x="3386016" y="3486117"/>
                <a:ext cx="137160" cy="1371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W</a:t>
                </a:r>
              </a:p>
            </p:txBody>
          </p:sp>
        </p:grp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1103B51E-8FAD-41B0-A088-26ECB165F8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85" b="79630" l="49750" r="99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49137" t="5233" b="19500"/>
            <a:stretch/>
          </p:blipFill>
          <p:spPr>
            <a:xfrm>
              <a:off x="3007576" y="1369471"/>
              <a:ext cx="850057" cy="1188720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E3BF4C6D-47CE-4426-ADFD-EC2B6488F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8437" y="793605"/>
              <a:ext cx="786587" cy="822960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BF38A7A-DC4C-4DB4-A59D-462B17C5A1B5}"/>
              </a:ext>
            </a:extLst>
          </p:cNvPr>
          <p:cNvGrpSpPr/>
          <p:nvPr/>
        </p:nvGrpSpPr>
        <p:grpSpPr>
          <a:xfrm>
            <a:off x="600518" y="896032"/>
            <a:ext cx="1714500" cy="2044579"/>
            <a:chOff x="698921" y="800125"/>
            <a:chExt cx="1828800" cy="2180884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CD90C81D-A93A-456D-9E54-29016A0AD32E}"/>
                </a:ext>
              </a:extLst>
            </p:cNvPr>
            <p:cNvGrpSpPr/>
            <p:nvPr/>
          </p:nvGrpSpPr>
          <p:grpSpPr>
            <a:xfrm>
              <a:off x="698921" y="1152209"/>
              <a:ext cx="1828800" cy="1828800"/>
              <a:chOff x="2207108" y="2363439"/>
              <a:chExt cx="1828800" cy="1828800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88CE49C4-AAFC-4787-BE27-102AD3C4A51A}"/>
                  </a:ext>
                </a:extLst>
              </p:cNvPr>
              <p:cNvSpPr/>
              <p:nvPr/>
            </p:nvSpPr>
            <p:spPr>
              <a:xfrm>
                <a:off x="2207108" y="2363439"/>
                <a:ext cx="1828800" cy="1828800"/>
              </a:xfrm>
              <a:prstGeom prst="ellipse">
                <a:avLst/>
              </a:prstGeom>
              <a:solidFill>
                <a:srgbClr val="77933C">
                  <a:alpha val="27843"/>
                </a:srgb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B24D134B-4B94-4049-A524-852F9B19B561}"/>
                  </a:ext>
                </a:extLst>
              </p:cNvPr>
              <p:cNvSpPr/>
              <p:nvPr/>
            </p:nvSpPr>
            <p:spPr>
              <a:xfrm>
                <a:off x="3386016" y="3486117"/>
                <a:ext cx="137160" cy="1371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W</a:t>
                </a:r>
              </a:p>
            </p:txBody>
          </p:sp>
        </p:grp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532D9F60-4589-4D54-BABD-7D4598C40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7095" l="1775" r="970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107" y="1392918"/>
              <a:ext cx="835549" cy="1188720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1B9E0603-17A9-4866-B3F7-D7701AC63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6721" y="800125"/>
              <a:ext cx="786587" cy="822960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32EB14B9-3EE6-48CA-9F01-093D66AC7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5320" y="1371910"/>
              <a:ext cx="791481" cy="822960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790B095-E229-493B-8B8E-429031E477C6}"/>
              </a:ext>
            </a:extLst>
          </p:cNvPr>
          <p:cNvGrpSpPr/>
          <p:nvPr/>
        </p:nvGrpSpPr>
        <p:grpSpPr>
          <a:xfrm>
            <a:off x="2780211" y="2771855"/>
            <a:ext cx="1714500" cy="2105625"/>
            <a:chOff x="2868926" y="2659720"/>
            <a:chExt cx="1828800" cy="224600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66F17384-F3CF-40DF-9D27-D89D62192CBF}"/>
                </a:ext>
              </a:extLst>
            </p:cNvPr>
            <p:cNvGrpSpPr/>
            <p:nvPr/>
          </p:nvGrpSpPr>
          <p:grpSpPr>
            <a:xfrm>
              <a:off x="2868926" y="3076920"/>
              <a:ext cx="1828800" cy="1828800"/>
              <a:chOff x="2806364" y="2494249"/>
              <a:chExt cx="1828800" cy="1828800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E9ECDBC9-C8AF-40B4-8023-B6B102F4720C}"/>
                  </a:ext>
                </a:extLst>
              </p:cNvPr>
              <p:cNvSpPr/>
              <p:nvPr/>
            </p:nvSpPr>
            <p:spPr>
              <a:xfrm>
                <a:off x="2806364" y="2494249"/>
                <a:ext cx="1828800" cy="1828800"/>
              </a:xfrm>
              <a:prstGeom prst="ellipse">
                <a:avLst/>
              </a:prstGeom>
              <a:solidFill>
                <a:srgbClr val="D9E1C9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F21709CD-8663-4900-94DF-DC8E54614445}"/>
                  </a:ext>
                </a:extLst>
              </p:cNvPr>
              <p:cNvSpPr/>
              <p:nvPr/>
            </p:nvSpPr>
            <p:spPr>
              <a:xfrm>
                <a:off x="3938013" y="3533584"/>
                <a:ext cx="137160" cy="1371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W</a:t>
                </a:r>
              </a:p>
            </p:txBody>
          </p:sp>
        </p:grp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F402E5D4-4626-48EA-9936-121729023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>
                          <a14:backgroundMark x1="92778" y1="60516" x2="92778" y2="605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76137" y="3221339"/>
              <a:ext cx="847327" cy="1188720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D43DA894-E1DF-4B24-8ADB-6D0456084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0441" y="3173524"/>
              <a:ext cx="791481" cy="822960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7DFBB327-E1F9-4971-AB74-3C527937F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0789" y="3177531"/>
              <a:ext cx="809011" cy="822960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5131D965-6259-4E22-9C8C-DDC04C017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0004" y="2659720"/>
              <a:ext cx="786587" cy="822960"/>
            </a:xfrm>
            <a:prstGeom prst="rect">
              <a:avLst/>
            </a:prstGeom>
          </p:spPr>
        </p:pic>
      </p:grp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54A8312-DAEC-4D4B-913B-7B5F8E31D6FC}"/>
              </a:ext>
            </a:extLst>
          </p:cNvPr>
          <p:cNvCxnSpPr>
            <a:stCxn id="112" idx="3"/>
          </p:cNvCxnSpPr>
          <p:nvPr/>
        </p:nvCxnSpPr>
        <p:spPr>
          <a:xfrm>
            <a:off x="2743760" y="3744380"/>
            <a:ext cx="450325" cy="347638"/>
          </a:xfrm>
          <a:prstGeom prst="line">
            <a:avLst/>
          </a:prstGeom>
          <a:ln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439DCD51-FCA7-44AE-B59A-C299E8376EC7}"/>
              </a:ext>
            </a:extLst>
          </p:cNvPr>
          <p:cNvCxnSpPr>
            <a:stCxn id="112" idx="1"/>
          </p:cNvCxnSpPr>
          <p:nvPr/>
        </p:nvCxnSpPr>
        <p:spPr>
          <a:xfrm flipH="1">
            <a:off x="1559142" y="3744380"/>
            <a:ext cx="288728" cy="308449"/>
          </a:xfrm>
          <a:prstGeom prst="line">
            <a:avLst/>
          </a:prstGeom>
          <a:ln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5512DFE-73DC-4953-881E-E27A1DFD1E7E}"/>
              </a:ext>
            </a:extLst>
          </p:cNvPr>
          <p:cNvGrpSpPr/>
          <p:nvPr/>
        </p:nvGrpSpPr>
        <p:grpSpPr>
          <a:xfrm>
            <a:off x="469815" y="4994567"/>
            <a:ext cx="1714500" cy="1714500"/>
            <a:chOff x="326035" y="5376181"/>
            <a:chExt cx="1828800" cy="1828800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11A8751A-1ED7-41BF-BD2D-7D42BCC33672}"/>
                </a:ext>
              </a:extLst>
            </p:cNvPr>
            <p:cNvGrpSpPr/>
            <p:nvPr/>
          </p:nvGrpSpPr>
          <p:grpSpPr>
            <a:xfrm>
              <a:off x="326035" y="5376181"/>
              <a:ext cx="1828800" cy="1828800"/>
              <a:chOff x="2207108" y="2363439"/>
              <a:chExt cx="1828800" cy="1828800"/>
            </a:xfrm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424DBFE4-F763-435F-B37F-FED7FE71AB44}"/>
                  </a:ext>
                </a:extLst>
              </p:cNvPr>
              <p:cNvSpPr/>
              <p:nvPr/>
            </p:nvSpPr>
            <p:spPr>
              <a:xfrm>
                <a:off x="2207108" y="2363439"/>
                <a:ext cx="1828800" cy="1828800"/>
              </a:xfrm>
              <a:prstGeom prst="ellipse">
                <a:avLst/>
              </a:prstGeom>
              <a:solidFill>
                <a:srgbClr val="77933C">
                  <a:alpha val="27843"/>
                </a:srgb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868807B0-D2D6-49E3-810E-EA6C9C0B5649}"/>
                  </a:ext>
                </a:extLst>
              </p:cNvPr>
              <p:cNvSpPr/>
              <p:nvPr/>
            </p:nvSpPr>
            <p:spPr>
              <a:xfrm>
                <a:off x="3324291" y="3489546"/>
                <a:ext cx="137160" cy="1371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50" dirty="0"/>
                  <a:t>W</a:t>
                </a:r>
              </a:p>
            </p:txBody>
          </p:sp>
        </p:grpSp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9F6BA18A-97E1-4BE9-A311-2B5C6BDC3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486" b="100000" l="0" r="100000">
                          <a14:foregroundMark x1="8835" y1="67941" x2="47390" y2="52442"/>
                          <a14:foregroundMark x1="70884" y1="46072" x2="83534" y2="390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563234">
              <a:off x="664511" y="5707146"/>
              <a:ext cx="1254760" cy="1188720"/>
            </a:xfrm>
            <a:prstGeom prst="rect">
              <a:avLst/>
            </a:prstGeom>
          </p:spPr>
        </p:pic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9FF8C25A-CFC0-4DF0-92E0-35D504FFE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181" y="5512402"/>
              <a:ext cx="786587" cy="822960"/>
            </a:xfrm>
            <a:prstGeom prst="rect">
              <a:avLst/>
            </a:prstGeom>
          </p:spPr>
        </p:pic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A7FE7929-BA1A-4E52-B5A3-45392316BC44}"/>
              </a:ext>
            </a:extLst>
          </p:cNvPr>
          <p:cNvGrpSpPr/>
          <p:nvPr/>
        </p:nvGrpSpPr>
        <p:grpSpPr>
          <a:xfrm>
            <a:off x="5005332" y="4224986"/>
            <a:ext cx="1598725" cy="972325"/>
            <a:chOff x="5339020" y="4506651"/>
            <a:chExt cx="1705307" cy="1037147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C9615663-8D13-4CD2-A68E-7B1D93E570B7}"/>
                </a:ext>
              </a:extLst>
            </p:cNvPr>
            <p:cNvGrpSpPr/>
            <p:nvPr/>
          </p:nvGrpSpPr>
          <p:grpSpPr>
            <a:xfrm>
              <a:off x="5339020" y="4506651"/>
              <a:ext cx="1705307" cy="1037147"/>
              <a:chOff x="-822538" y="2789502"/>
              <a:chExt cx="1705307" cy="1037147"/>
            </a:xfrm>
          </p:grpSpPr>
          <p:sp>
            <p:nvSpPr>
              <p:cNvPr id="233" name="Hexagon 232">
                <a:extLst>
                  <a:ext uri="{FF2B5EF4-FFF2-40B4-BE49-F238E27FC236}">
                    <a16:creationId xmlns:a16="http://schemas.microsoft.com/office/drawing/2014/main" id="{26A1B985-325A-4781-94C8-C8B42CB205DA}"/>
                  </a:ext>
                </a:extLst>
              </p:cNvPr>
              <p:cNvSpPr/>
              <p:nvPr/>
            </p:nvSpPr>
            <p:spPr>
              <a:xfrm>
                <a:off x="-822538" y="2789502"/>
                <a:ext cx="1705307" cy="1037147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0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BEDBC7E1-3BC0-495C-BD97-675AECAE021B}"/>
                  </a:ext>
                </a:extLst>
              </p:cNvPr>
              <p:cNvSpPr/>
              <p:nvPr/>
            </p:nvSpPr>
            <p:spPr>
              <a:xfrm>
                <a:off x="-496185" y="2877358"/>
                <a:ext cx="195072" cy="1950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44" dirty="0">
                    <a:solidFill>
                      <a:schemeClr val="tx1"/>
                    </a:solidFill>
                  </a:rPr>
                  <a:t>MC</a:t>
                </a: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C613D268-9EC1-4793-A160-2396B8DBA182}"/>
                  </a:ext>
                </a:extLst>
              </p:cNvPr>
              <p:cNvSpPr/>
              <p:nvPr/>
            </p:nvSpPr>
            <p:spPr>
              <a:xfrm>
                <a:off x="-66186" y="3515139"/>
                <a:ext cx="195072" cy="19507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38" dirty="0">
                    <a:solidFill>
                      <a:schemeClr val="bg1"/>
                    </a:solidFill>
                  </a:rPr>
                  <a:t>EA</a:t>
                </a: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21117780-7AB4-47EE-BC34-65A9C654C331}"/>
                  </a:ext>
                </a:extLst>
              </p:cNvPr>
              <p:cNvSpPr/>
              <p:nvPr/>
            </p:nvSpPr>
            <p:spPr>
              <a:xfrm>
                <a:off x="-67423" y="2881890"/>
                <a:ext cx="195072" cy="195072"/>
              </a:xfrm>
              <a:prstGeom prst="rect">
                <a:avLst/>
              </a:prstGeom>
              <a:solidFill>
                <a:srgbClr val="7D679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38" dirty="0">
                    <a:solidFill>
                      <a:schemeClr val="bg1"/>
                    </a:solidFill>
                  </a:rPr>
                  <a:t>R</a:t>
                </a: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EC976CF1-940D-4C89-BAB5-D10B39688F1C}"/>
                  </a:ext>
                </a:extLst>
              </p:cNvPr>
              <p:cNvSpPr/>
              <p:nvPr/>
            </p:nvSpPr>
            <p:spPr>
              <a:xfrm>
                <a:off x="365906" y="2871893"/>
                <a:ext cx="195072" cy="195072"/>
              </a:xfrm>
              <a:prstGeom prst="rect">
                <a:avLst/>
              </a:prstGeom>
              <a:solidFill>
                <a:srgbClr val="557EB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38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B7DEFB8E-00FC-49A1-80A2-446AE98486B2}"/>
                  </a:ext>
                </a:extLst>
              </p:cNvPr>
              <p:cNvSpPr/>
              <p:nvPr/>
            </p:nvSpPr>
            <p:spPr>
              <a:xfrm>
                <a:off x="292573" y="3515139"/>
                <a:ext cx="195072" cy="19507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31" dirty="0">
                    <a:solidFill>
                      <a:schemeClr val="bg1"/>
                    </a:solidFill>
                  </a:rPr>
                  <a:t>W</a:t>
                </a:r>
                <a:endParaRPr lang="en-US" sz="103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9" name="Elbow Connector 97">
                <a:extLst>
                  <a:ext uri="{FF2B5EF4-FFF2-40B4-BE49-F238E27FC236}">
                    <a16:creationId xmlns:a16="http://schemas.microsoft.com/office/drawing/2014/main" id="{E6D1EF26-4447-4294-9B83-709B180155FA}"/>
                  </a:ext>
                </a:extLst>
              </p:cNvPr>
              <p:cNvCxnSpPr>
                <a:stCxn id="235" idx="0"/>
                <a:endCxn id="234" idx="2"/>
              </p:cNvCxnSpPr>
              <p:nvPr/>
            </p:nvCxnSpPr>
            <p:spPr bwMode="auto">
              <a:xfrm rot="16200000" flipV="1">
                <a:off x="-405003" y="3078785"/>
                <a:ext cx="442709" cy="429999"/>
              </a:xfrm>
              <a:prstGeom prst="bentConnector3">
                <a:avLst>
                  <a:gd name="adj1" fmla="val 15286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" name="Elbow Connector 98">
                <a:extLst>
                  <a:ext uri="{FF2B5EF4-FFF2-40B4-BE49-F238E27FC236}">
                    <a16:creationId xmlns:a16="http://schemas.microsoft.com/office/drawing/2014/main" id="{3A1569FE-AD48-4553-B379-ECD0FE6DD0F5}"/>
                  </a:ext>
                </a:extLst>
              </p:cNvPr>
              <p:cNvCxnSpPr>
                <a:stCxn id="234" idx="2"/>
                <a:endCxn id="238" idx="0"/>
              </p:cNvCxnSpPr>
              <p:nvPr/>
            </p:nvCxnSpPr>
            <p:spPr bwMode="auto">
              <a:xfrm rot="16200000" flipH="1">
                <a:off x="-225624" y="2899405"/>
                <a:ext cx="442709" cy="788758"/>
              </a:xfrm>
              <a:prstGeom prst="bentConnector3">
                <a:avLst>
                  <a:gd name="adj1" fmla="val 85016"/>
                </a:avLst>
              </a:prstGeom>
              <a:ln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1" name="Elbow Connector 99">
                <a:extLst>
                  <a:ext uri="{FF2B5EF4-FFF2-40B4-BE49-F238E27FC236}">
                    <a16:creationId xmlns:a16="http://schemas.microsoft.com/office/drawing/2014/main" id="{37F873A7-0522-47E6-88AF-879B39EBCD2B}"/>
                  </a:ext>
                </a:extLst>
              </p:cNvPr>
              <p:cNvCxnSpPr>
                <a:stCxn id="234" idx="3"/>
                <a:endCxn id="237" idx="2"/>
              </p:cNvCxnSpPr>
              <p:nvPr/>
            </p:nvCxnSpPr>
            <p:spPr>
              <a:xfrm>
                <a:off x="-301113" y="2974894"/>
                <a:ext cx="764555" cy="92071"/>
              </a:xfrm>
              <a:prstGeom prst="bentConnector4">
                <a:avLst>
                  <a:gd name="adj1" fmla="val 15382"/>
                  <a:gd name="adj2" fmla="val 358632"/>
                </a:avLst>
              </a:prstGeom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30" name="Elbow Connector 88">
              <a:extLst>
                <a:ext uri="{FF2B5EF4-FFF2-40B4-BE49-F238E27FC236}">
                  <a16:creationId xmlns:a16="http://schemas.microsoft.com/office/drawing/2014/main" id="{5B18B8C8-C330-478E-B117-D92A42A81D27}"/>
                </a:ext>
              </a:extLst>
            </p:cNvPr>
            <p:cNvCxnSpPr>
              <a:endCxn id="236" idx="2"/>
            </p:cNvCxnSpPr>
            <p:nvPr/>
          </p:nvCxnSpPr>
          <p:spPr bwMode="auto">
            <a:xfrm>
              <a:off x="5860445" y="4686578"/>
              <a:ext cx="331226" cy="107533"/>
            </a:xfrm>
            <a:prstGeom prst="bentConnector4">
              <a:avLst>
                <a:gd name="adj1" fmla="val 35277"/>
                <a:gd name="adj2" fmla="val 312586"/>
              </a:avLst>
            </a:prstGeom>
            <a:ln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Elbow Connector 89">
              <a:extLst>
                <a:ext uri="{FF2B5EF4-FFF2-40B4-BE49-F238E27FC236}">
                  <a16:creationId xmlns:a16="http://schemas.microsoft.com/office/drawing/2014/main" id="{555E14AE-DF4B-49B3-A4B4-D381FF8236F6}"/>
                </a:ext>
              </a:extLst>
            </p:cNvPr>
            <p:cNvCxnSpPr>
              <a:stCxn id="234" idx="1"/>
              <a:endCxn id="232" idx="0"/>
            </p:cNvCxnSpPr>
            <p:nvPr/>
          </p:nvCxnSpPr>
          <p:spPr bwMode="auto">
            <a:xfrm rot="10800000" flipV="1">
              <a:off x="5581761" y="4692042"/>
              <a:ext cx="83613" cy="227725"/>
            </a:xfrm>
            <a:prstGeom prst="bentConnector2">
              <a:avLst/>
            </a:prstGeom>
            <a:ln>
              <a:headEnd/>
              <a:tailEnd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B6D99743-56D2-4E51-9579-1EF58BB1A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2033" y="4919768"/>
              <a:ext cx="339453" cy="1483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42" name="Picture 241">
            <a:extLst>
              <a:ext uri="{FF2B5EF4-FFF2-40B4-BE49-F238E27FC236}">
                <a16:creationId xmlns:a16="http://schemas.microsoft.com/office/drawing/2014/main" id="{5F0374F2-D6AE-40E6-9232-64ECD9C4169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212" y="4746064"/>
            <a:ext cx="153632" cy="164740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39C5C658-821E-4F18-A6EC-D63E1CEB3CB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738" y="4465848"/>
            <a:ext cx="153632" cy="164740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44" name="Rounded Rectangle 107">
            <a:extLst>
              <a:ext uri="{FF2B5EF4-FFF2-40B4-BE49-F238E27FC236}">
                <a16:creationId xmlns:a16="http://schemas.microsoft.com/office/drawing/2014/main" id="{E8D21ECD-2364-4FB6-BA17-D32863E7CDEA}"/>
              </a:ext>
            </a:extLst>
          </p:cNvPr>
          <p:cNvSpPr/>
          <p:nvPr/>
        </p:nvSpPr>
        <p:spPr>
          <a:xfrm>
            <a:off x="6604056" y="4750312"/>
            <a:ext cx="4991378" cy="511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Any data on buses connected to STITCHES MDFs may be translated and rerouted inside or outside an aircraft</a:t>
            </a:r>
          </a:p>
        </p:txBody>
      </p:sp>
      <p:sp>
        <p:nvSpPr>
          <p:cNvPr id="245" name="Rounded Rectangle 108">
            <a:extLst>
              <a:ext uri="{FF2B5EF4-FFF2-40B4-BE49-F238E27FC236}">
                <a16:creationId xmlns:a16="http://schemas.microsoft.com/office/drawing/2014/main" id="{48AB4321-F938-4BE7-B59A-9B4B30A9A8CE}"/>
              </a:ext>
            </a:extLst>
          </p:cNvPr>
          <p:cNvSpPr/>
          <p:nvPr/>
        </p:nvSpPr>
        <p:spPr>
          <a:xfrm>
            <a:off x="6616283" y="4170704"/>
            <a:ext cx="4979152" cy="5111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dirty="0"/>
              <a:t>A mission computer’s (MC) software is modified to allow STITCHES MDFs to translate and control data flow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089E9AC9-8CD0-4D2C-87B1-7596C38F64B3}"/>
              </a:ext>
            </a:extLst>
          </p:cNvPr>
          <p:cNvCxnSpPr>
            <a:cxnSpLocks/>
          </p:cNvCxnSpPr>
          <p:nvPr/>
        </p:nvCxnSpPr>
        <p:spPr>
          <a:xfrm>
            <a:off x="4494711" y="3744380"/>
            <a:ext cx="753702" cy="4806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9CFF0CE0-2B02-4A4D-BD1F-0FAEC4E85B25}"/>
              </a:ext>
            </a:extLst>
          </p:cNvPr>
          <p:cNvCxnSpPr>
            <a:cxnSpLocks/>
          </p:cNvCxnSpPr>
          <p:nvPr/>
        </p:nvCxnSpPr>
        <p:spPr>
          <a:xfrm>
            <a:off x="3841132" y="4877480"/>
            <a:ext cx="1407281" cy="3198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419007D6-795E-404A-9195-215AB65D4DCC}"/>
              </a:ext>
            </a:extLst>
          </p:cNvPr>
          <p:cNvCxnSpPr>
            <a:cxnSpLocks/>
          </p:cNvCxnSpPr>
          <p:nvPr/>
        </p:nvCxnSpPr>
        <p:spPr>
          <a:xfrm flipH="1">
            <a:off x="2473244" y="2672919"/>
            <a:ext cx="356883" cy="909733"/>
          </a:xfrm>
          <a:prstGeom prst="line">
            <a:avLst/>
          </a:prstGeom>
          <a:ln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3D5F3B7D-9A19-4E7D-8AB7-EFA821CC64CA}"/>
              </a:ext>
            </a:extLst>
          </p:cNvPr>
          <p:cNvCxnSpPr/>
          <p:nvPr/>
        </p:nvCxnSpPr>
        <p:spPr>
          <a:xfrm>
            <a:off x="2752880" y="3753504"/>
            <a:ext cx="450325" cy="347638"/>
          </a:xfrm>
          <a:prstGeom prst="line">
            <a:avLst/>
          </a:prstGeom>
          <a:ln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0" name="Picture 249">
            <a:extLst>
              <a:ext uri="{FF2B5EF4-FFF2-40B4-BE49-F238E27FC236}">
                <a16:creationId xmlns:a16="http://schemas.microsoft.com/office/drawing/2014/main" id="{AD4AD285-C2F5-42B7-8633-54AC030BCB0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812" y="3424218"/>
            <a:ext cx="153632" cy="164740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B98FE5D7-BEAA-4571-897C-E3E81BB74F3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127" y="2508179"/>
            <a:ext cx="153632" cy="164740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FC486A2D-39D0-4D7C-80EB-F5E4C55CC39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551" y="4060437"/>
            <a:ext cx="153632" cy="164740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CF1772CA-516D-45D7-BAF3-A3016A58F9CD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277" y="5266618"/>
            <a:ext cx="153632" cy="164740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B1A45613-A93D-4DF0-8842-CB5E2C5739CC}"/>
              </a:ext>
            </a:extLst>
          </p:cNvPr>
          <p:cNvSpPr txBox="1"/>
          <p:nvPr/>
        </p:nvSpPr>
        <p:spPr>
          <a:xfrm>
            <a:off x="5436328" y="5256664"/>
            <a:ext cx="850046" cy="17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25" dirty="0">
                <a:latin typeface="Arial Black" panose="020B0A04020102020204" pitchFamily="34" charset="0"/>
              </a:rPr>
              <a:t>Message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402064" y="5691402"/>
            <a:ext cx="7316605" cy="7403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8" dirty="0">
                <a:solidFill>
                  <a:sysClr val="windowText" lastClr="000000"/>
                </a:solidFill>
              </a:rPr>
              <a:t>STITCHES MDFs </a:t>
            </a:r>
            <a:r>
              <a:rPr lang="en-US" sz="1688" b="1" dirty="0">
                <a:solidFill>
                  <a:sysClr val="windowText" lastClr="000000"/>
                </a:solidFill>
              </a:rPr>
              <a:t>efficiently translate data</a:t>
            </a:r>
            <a:r>
              <a:rPr lang="en-US" sz="1688" dirty="0">
                <a:solidFill>
                  <a:sysClr val="windowText" lastClr="000000"/>
                </a:solidFill>
              </a:rPr>
              <a:t> and </a:t>
            </a:r>
            <a:r>
              <a:rPr lang="en-US" sz="1688" b="1" dirty="0">
                <a:solidFill>
                  <a:sysClr val="windowText" lastClr="000000"/>
                </a:solidFill>
              </a:rPr>
              <a:t>control data flow</a:t>
            </a:r>
            <a:r>
              <a:rPr lang="en-US" sz="1688" dirty="0">
                <a:solidFill>
                  <a:sysClr val="windowText" lastClr="000000"/>
                </a:solidFill>
              </a:rPr>
              <a:t> in order to create interoperability between and within connected platforms</a:t>
            </a:r>
          </a:p>
        </p:txBody>
      </p:sp>
      <p:sp>
        <p:nvSpPr>
          <p:cNvPr id="84" name="Footer Placeholder 1"/>
          <p:cNvSpPr>
            <a:spLocks noGrp="1"/>
          </p:cNvSpPr>
          <p:nvPr/>
        </p:nvSpPr>
        <p:spPr bwMode="auto">
          <a:xfrm>
            <a:off x="1490135" y="6684661"/>
            <a:ext cx="9211733" cy="1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Distribution Statement “A”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10685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709633" y="1998734"/>
            <a:ext cx="1173610" cy="2894825"/>
            <a:chOff x="1127051" y="2273082"/>
            <a:chExt cx="1669134" cy="4117085"/>
          </a:xfrm>
        </p:grpSpPr>
        <p:sp>
          <p:nvSpPr>
            <p:cNvPr id="13" name="Rounded Rectangle 12"/>
            <p:cNvSpPr/>
            <p:nvPr/>
          </p:nvSpPr>
          <p:spPr>
            <a:xfrm>
              <a:off x="1127051" y="2694176"/>
              <a:ext cx="1669134" cy="36959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66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7051" y="2273082"/>
              <a:ext cx="1669134" cy="37753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125" dirty="0"/>
                <a:t>Data Processors</a:t>
              </a: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3363546" y="1992973"/>
            <a:ext cx="1173610" cy="2894825"/>
            <a:chOff x="1127051" y="2273082"/>
            <a:chExt cx="1669134" cy="4117085"/>
          </a:xfrm>
        </p:grpSpPr>
        <p:sp>
          <p:nvSpPr>
            <p:cNvPr id="283" name="Rounded Rectangle 282"/>
            <p:cNvSpPr/>
            <p:nvPr/>
          </p:nvSpPr>
          <p:spPr>
            <a:xfrm>
              <a:off x="1127051" y="2694176"/>
              <a:ext cx="1669134" cy="36959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66" dirty="0">
                <a:solidFill>
                  <a:schemeClr val="tx1"/>
                </a:solidFill>
              </a:endParaRPr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1127051" y="2273082"/>
              <a:ext cx="1669134" cy="37753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125" dirty="0"/>
                <a:t>Sensors</a:t>
              </a: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6030647" y="1991841"/>
            <a:ext cx="1186628" cy="2896204"/>
            <a:chOff x="1108536" y="2271122"/>
            <a:chExt cx="1687649" cy="4119045"/>
          </a:xfrm>
        </p:grpSpPr>
        <p:sp>
          <p:nvSpPr>
            <p:cNvPr id="325" name="Rounded Rectangle 324"/>
            <p:cNvSpPr/>
            <p:nvPr/>
          </p:nvSpPr>
          <p:spPr>
            <a:xfrm>
              <a:off x="1127051" y="2694176"/>
              <a:ext cx="1669134" cy="36959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66" dirty="0">
                <a:solidFill>
                  <a:schemeClr val="tx1"/>
                </a:solidFill>
              </a:endParaRP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1108536" y="2271122"/>
              <a:ext cx="1669135" cy="37753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125" dirty="0"/>
                <a:t>Jammers</a:t>
              </a: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7351657" y="1992973"/>
            <a:ext cx="1173610" cy="2894825"/>
            <a:chOff x="1127051" y="2273082"/>
            <a:chExt cx="1669134" cy="4117085"/>
          </a:xfrm>
        </p:grpSpPr>
        <p:sp>
          <p:nvSpPr>
            <p:cNvPr id="331" name="Rounded Rectangle 330"/>
            <p:cNvSpPr/>
            <p:nvPr/>
          </p:nvSpPr>
          <p:spPr>
            <a:xfrm>
              <a:off x="1127051" y="2694176"/>
              <a:ext cx="1669134" cy="36959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66" dirty="0">
                <a:solidFill>
                  <a:schemeClr val="tx1"/>
                </a:solidFill>
              </a:endParaRP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1127051" y="2273082"/>
              <a:ext cx="1669134" cy="37753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125" dirty="0"/>
                <a:t>Weapons</a:t>
              </a: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8648340" y="1998734"/>
            <a:ext cx="1173610" cy="2894825"/>
            <a:chOff x="1127051" y="2273082"/>
            <a:chExt cx="1669134" cy="4117085"/>
          </a:xfrm>
        </p:grpSpPr>
        <p:sp>
          <p:nvSpPr>
            <p:cNvPr id="336" name="Rounded Rectangle 335"/>
            <p:cNvSpPr/>
            <p:nvPr/>
          </p:nvSpPr>
          <p:spPr>
            <a:xfrm>
              <a:off x="1127051" y="2694176"/>
              <a:ext cx="1669134" cy="36959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66" dirty="0">
                <a:solidFill>
                  <a:schemeClr val="tx1"/>
                </a:solidFill>
              </a:endParaRP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27051" y="2273082"/>
              <a:ext cx="1669134" cy="37753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125" dirty="0"/>
                <a:t>Network Links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DoD yearly programs</a:t>
            </a:r>
            <a:endParaRPr lang="en-US" dirty="0"/>
          </a:p>
        </p:txBody>
      </p:sp>
      <p:pic>
        <p:nvPicPr>
          <p:cNvPr id="275" name="Picture 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154" y="4146746"/>
            <a:ext cx="837458" cy="227913"/>
          </a:xfrm>
          <a:prstGeom prst="rect">
            <a:avLst/>
          </a:prstGeom>
        </p:spPr>
      </p:pic>
      <p:pic>
        <p:nvPicPr>
          <p:cNvPr id="296" name="Picture 29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27" b="90000" l="5923" r="89895">
                        <a14:backgroundMark x1="83972" y1="60455" x2="33798" y2="2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66538" y="2706278"/>
            <a:ext cx="657257" cy="503257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58072E2C-E185-4A4F-A2E7-DECAE228E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" b="98370" l="2609" r="985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2378" y="4539199"/>
            <a:ext cx="845995" cy="169199"/>
          </a:xfrm>
          <a:prstGeom prst="rect">
            <a:avLst/>
          </a:prstGeom>
        </p:spPr>
      </p:pic>
      <p:pic>
        <p:nvPicPr>
          <p:cNvPr id="302" name="Picture 301" descr="Screen Clipping">
            <a:extLst>
              <a:ext uri="{FF2B5EF4-FFF2-40B4-BE49-F238E27FC236}">
                <a16:creationId xmlns:a16="http://schemas.microsoft.com/office/drawing/2014/main" id="{F9F326CB-FFBF-4EC4-A230-E91EB8A1B4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65" y="2787783"/>
            <a:ext cx="651476" cy="272975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32586687-682F-49E6-B878-AE6A910F78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622" y="3527925"/>
            <a:ext cx="468758" cy="468757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99" y="3289889"/>
            <a:ext cx="736651" cy="414559"/>
          </a:xfrm>
          <a:prstGeom prst="rect">
            <a:avLst/>
          </a:prstGeom>
        </p:spPr>
      </p:pic>
      <p:pic>
        <p:nvPicPr>
          <p:cNvPr id="313" name="Picture 312"/>
          <p:cNvPicPr>
            <a:picLocks noChangeAspect="1"/>
          </p:cNvPicPr>
          <p:nvPr/>
        </p:nvPicPr>
        <p:blipFill rotWithShape="1">
          <a:blip r:embed="rId11"/>
          <a:srcRect l="7570" t="28389" r="28785" b="1621"/>
          <a:stretch/>
        </p:blipFill>
        <p:spPr>
          <a:xfrm>
            <a:off x="9005785" y="2970948"/>
            <a:ext cx="476430" cy="406744"/>
          </a:xfrm>
          <a:prstGeom prst="rect">
            <a:avLst/>
          </a:prstGeom>
        </p:spPr>
      </p:pic>
      <p:pic>
        <p:nvPicPr>
          <p:cNvPr id="315" name="Picture 314" descr="Screen Clippi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52" y="3772156"/>
            <a:ext cx="524816" cy="248779"/>
          </a:xfrm>
          <a:prstGeom prst="rect">
            <a:avLst/>
          </a:prstGeom>
        </p:spPr>
      </p:pic>
      <p:pic>
        <p:nvPicPr>
          <p:cNvPr id="317" name="Picture 3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271359">
            <a:off x="2246471" y="2227025"/>
            <a:ext cx="764556" cy="502057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53226" y="3192233"/>
            <a:ext cx="969281" cy="28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67" y="2340008"/>
            <a:ext cx="729612" cy="353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6"/>
          <a:srcRect l="14141" t="36333" r="24972" b="6938"/>
          <a:stretch/>
        </p:blipFill>
        <p:spPr>
          <a:xfrm>
            <a:off x="6231408" y="2570641"/>
            <a:ext cx="812920" cy="504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452" b="99462" l="16667" r="90000"/>
                    </a14:imgEffect>
                  </a14:imgLayer>
                </a14:imgProps>
              </a:ext>
            </a:extLst>
          </a:blip>
          <a:srcRect l="17443" t="6085" r="12818" b="3526"/>
          <a:stretch/>
        </p:blipFill>
        <p:spPr>
          <a:xfrm>
            <a:off x="7629256" y="2373961"/>
            <a:ext cx="629954" cy="562459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000" b="98417" l="1250" r="990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83027" y="2963416"/>
            <a:ext cx="633879" cy="613398"/>
          </a:xfrm>
          <a:prstGeom prst="rect">
            <a:avLst/>
          </a:prstGeom>
        </p:spPr>
      </p:pic>
      <p:pic>
        <p:nvPicPr>
          <p:cNvPr id="258" name="Picture 257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1007" y="3599284"/>
            <a:ext cx="600267" cy="421651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44471" y="4288174"/>
            <a:ext cx="986792" cy="535266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0877" l="9605" r="898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71867">
            <a:off x="6350321" y="3420054"/>
            <a:ext cx="575093" cy="925997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28760" y="4146914"/>
            <a:ext cx="430481" cy="430481"/>
          </a:xfrm>
          <a:prstGeom prst="rect">
            <a:avLst/>
          </a:prstGeom>
        </p:spPr>
      </p:pic>
      <p:pic>
        <p:nvPicPr>
          <p:cNvPr id="264" name="Picture 263"/>
          <p:cNvPicPr>
            <a:picLocks noChangeAspect="1"/>
          </p:cNvPicPr>
          <p:nvPr/>
        </p:nvPicPr>
        <p:blipFill rotWithShape="1">
          <a:blip r:embed="rId26"/>
          <a:srcRect l="17080" t="20879" r="16879" b="15750"/>
          <a:stretch/>
        </p:blipFill>
        <p:spPr>
          <a:xfrm>
            <a:off x="8926377" y="2477826"/>
            <a:ext cx="635246" cy="342889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9418" b="87535" l="7895" r="95965">
                        <a14:backgroundMark x1="70702" y1="41828" x2="55614" y2="57618"/>
                        <a14:backgroundMark x1="57368" y1="57341" x2="54035" y2="58726"/>
                      </a14:backgroundRemoval>
                    </a14:imgEffect>
                  </a14:imgLayer>
                </a14:imgProps>
              </a:ext>
            </a:extLst>
          </a:blip>
          <a:srcRect l="7838" t="7218" r="4500" b="11657"/>
          <a:stretch/>
        </p:blipFill>
        <p:spPr>
          <a:xfrm>
            <a:off x="7535232" y="4138312"/>
            <a:ext cx="843310" cy="494258"/>
          </a:xfrm>
          <a:prstGeom prst="rect">
            <a:avLst/>
          </a:prstGeom>
        </p:spPr>
      </p:pic>
      <p:grpSp>
        <p:nvGrpSpPr>
          <p:cNvPr id="168" name="Group 167"/>
          <p:cNvGrpSpPr/>
          <p:nvPr/>
        </p:nvGrpSpPr>
        <p:grpSpPr>
          <a:xfrm>
            <a:off x="2037985" y="1977448"/>
            <a:ext cx="1173610" cy="2894825"/>
            <a:chOff x="1127051" y="2273082"/>
            <a:chExt cx="1669134" cy="4117085"/>
          </a:xfrm>
        </p:grpSpPr>
        <p:sp>
          <p:nvSpPr>
            <p:cNvPr id="169" name="Rounded Rectangle 168"/>
            <p:cNvSpPr/>
            <p:nvPr/>
          </p:nvSpPr>
          <p:spPr>
            <a:xfrm>
              <a:off x="1127051" y="2694176"/>
              <a:ext cx="1669134" cy="369599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66" dirty="0">
                <a:solidFill>
                  <a:schemeClr val="tx1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127051" y="2273082"/>
              <a:ext cx="1669134" cy="37753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125" dirty="0"/>
                <a:t>Platforms</a:t>
              </a:r>
            </a:p>
          </p:txBody>
        </p:sp>
      </p:grpSp>
      <p:pic>
        <p:nvPicPr>
          <p:cNvPr id="259" name="Picture 258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728" b="75000" l="442" r="991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812" y="3210775"/>
            <a:ext cx="841761" cy="561794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572" b="88269" l="2000" r="98667">
                        <a14:foregroundMark x1="95917" y1="36195" x2="97333" y2="39771"/>
                        <a14:foregroundMark x1="79417" y1="47496" x2="82250" y2="42346"/>
                        <a14:foregroundMark x1="3833" y1="37053" x2="2833" y2="40343"/>
                        <a14:backgroundMark x1="7917" y1="23033" x2="26917" y2="24464"/>
                        <a14:backgroundMark x1="47250" y1="14735" x2="31750" y2="16166"/>
                        <a14:backgroundMark x1="19250" y1="4149" x2="48750" y2="4721"/>
                        <a14:backgroundMark x1="94083" y1="5436" x2="52250" y2="4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1284" y="4311401"/>
            <a:ext cx="749595" cy="43663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58873" b="88100" l="24061" r="93046">
                        <a14:backgroundMark x1="56606" y1="69729" x2="51739" y2="67641"/>
                        <a14:backgroundMark x1="60083" y1="69937" x2="65508" y2="68267"/>
                        <a14:backgroundMark x1="60083" y1="66388" x2="60083" y2="66388"/>
                        <a14:backgroundMark x1="54520" y1="65762" x2="57163" y2="66388"/>
                        <a14:backgroundMark x1="49235" y1="63883" x2="52434" y2="65136"/>
                        <a14:backgroundMark x1="59388" y1="66806" x2="62309" y2="66180"/>
                        <a14:backgroundMark x1="64117" y1="65762" x2="67733" y2="65136"/>
                      </a14:backgroundRemoval>
                    </a14:imgEffect>
                  </a14:imgLayer>
                </a14:imgProps>
              </a:ext>
            </a:extLst>
          </a:blip>
          <a:srcRect l="23388" t="59046" r="6143" b="11448"/>
          <a:stretch/>
        </p:blipFill>
        <p:spPr>
          <a:xfrm>
            <a:off x="2172163" y="3853883"/>
            <a:ext cx="880539" cy="2456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98402" y="1046284"/>
            <a:ext cx="3836651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75" b="1" dirty="0">
                <a:solidFill>
                  <a:srgbClr val="2C07E7"/>
                </a:solidFill>
              </a:rPr>
              <a:t>~90</a:t>
            </a:r>
            <a:r>
              <a:rPr lang="en-US" sz="1688" dirty="0"/>
              <a:t> Yearly Major (ACAT I) programs</a:t>
            </a:r>
          </a:p>
          <a:p>
            <a:pPr algn="ctr"/>
            <a:r>
              <a:rPr lang="en-US" sz="2250" b="1" dirty="0">
                <a:solidFill>
                  <a:srgbClr val="2C07E7"/>
                </a:solidFill>
              </a:rPr>
              <a:t>$93.2B</a:t>
            </a:r>
            <a:endParaRPr lang="en-US" sz="1688" b="1" dirty="0">
              <a:solidFill>
                <a:srgbClr val="2C07E7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643734" y="5814925"/>
            <a:ext cx="3835389" cy="69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8" b="1" dirty="0">
                <a:solidFill>
                  <a:srgbClr val="008000"/>
                </a:solidFill>
              </a:rPr>
              <a:t>~2,300</a:t>
            </a:r>
            <a:r>
              <a:rPr lang="en-US" sz="1688" dirty="0"/>
              <a:t> Yearly non-Major programs</a:t>
            </a:r>
          </a:p>
          <a:p>
            <a:pPr algn="ctr"/>
            <a:r>
              <a:rPr lang="en-US" sz="2250" b="1" dirty="0">
                <a:solidFill>
                  <a:srgbClr val="008000"/>
                </a:solidFill>
              </a:rPr>
              <a:t>$144.4B</a:t>
            </a:r>
          </a:p>
        </p:txBody>
      </p:sp>
      <p:cxnSp>
        <p:nvCxnSpPr>
          <p:cNvPr id="257" name="Elbow Connector 256"/>
          <p:cNvCxnSpPr>
            <a:stCxn id="22" idx="1"/>
            <a:endCxn id="170" idx="0"/>
          </p:cNvCxnSpPr>
          <p:nvPr/>
        </p:nvCxnSpPr>
        <p:spPr>
          <a:xfrm rot="10800000" flipV="1">
            <a:off x="2624792" y="1406959"/>
            <a:ext cx="1173612" cy="570488"/>
          </a:xfrm>
          <a:prstGeom prst="bentConnector2">
            <a:avLst/>
          </a:prstGeom>
          <a:ln w="28575">
            <a:solidFill>
              <a:srgbClr val="2C0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Elbow Connector 269"/>
          <p:cNvCxnSpPr>
            <a:stCxn id="22" idx="3"/>
            <a:endCxn id="332" idx="0"/>
          </p:cNvCxnSpPr>
          <p:nvPr/>
        </p:nvCxnSpPr>
        <p:spPr>
          <a:xfrm>
            <a:off x="7635053" y="1406959"/>
            <a:ext cx="303410" cy="586013"/>
          </a:xfrm>
          <a:prstGeom prst="bentConnector2">
            <a:avLst/>
          </a:prstGeom>
          <a:ln w="28575">
            <a:solidFill>
              <a:srgbClr val="2C0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Elbow Connector 277"/>
          <p:cNvCxnSpPr>
            <a:stCxn id="151" idx="1"/>
            <a:endCxn id="299" idx="2"/>
          </p:cNvCxnSpPr>
          <p:nvPr/>
        </p:nvCxnSpPr>
        <p:spPr>
          <a:xfrm rot="10800000">
            <a:off x="3895990" y="4925395"/>
            <a:ext cx="747745" cy="1243202"/>
          </a:xfrm>
          <a:prstGeom prst="bentConnector2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Elbow Connector 281"/>
          <p:cNvCxnSpPr>
            <a:stCxn id="151" idx="3"/>
            <a:endCxn id="336" idx="2"/>
          </p:cNvCxnSpPr>
          <p:nvPr/>
        </p:nvCxnSpPr>
        <p:spPr>
          <a:xfrm flipV="1">
            <a:off x="8479123" y="4893559"/>
            <a:ext cx="756022" cy="1275038"/>
          </a:xfrm>
          <a:prstGeom prst="bentConnector2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Elbow Connector 287"/>
          <p:cNvCxnSpPr>
            <a:stCxn id="151" idx="0"/>
            <a:endCxn id="13" idx="2"/>
          </p:cNvCxnSpPr>
          <p:nvPr/>
        </p:nvCxnSpPr>
        <p:spPr>
          <a:xfrm rot="16200000" flipV="1">
            <a:off x="5235536" y="4954461"/>
            <a:ext cx="921366" cy="799562"/>
          </a:xfrm>
          <a:prstGeom prst="bentConnector3">
            <a:avLst>
              <a:gd name="adj1" fmla="val 50000"/>
            </a:avLst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Elbow Connector 289"/>
          <p:cNvCxnSpPr>
            <a:stCxn id="151" idx="0"/>
            <a:endCxn id="325" idx="2"/>
          </p:cNvCxnSpPr>
          <p:nvPr/>
        </p:nvCxnSpPr>
        <p:spPr>
          <a:xfrm rot="5400000" flipH="1" flipV="1">
            <a:off x="5899796" y="5084251"/>
            <a:ext cx="926879" cy="534470"/>
          </a:xfrm>
          <a:prstGeom prst="bentConnector3">
            <a:avLst>
              <a:gd name="adj1" fmla="val 50000"/>
            </a:avLst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9465979" y="4987125"/>
            <a:ext cx="2282738" cy="13910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88" dirty="0"/>
              <a:t>Every program grades to their own requirements and coordinates external integration</a:t>
            </a: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5740" y="2731101"/>
            <a:ext cx="429569" cy="432978"/>
          </a:xfrm>
          <a:prstGeom prst="rect">
            <a:avLst/>
          </a:prstGeom>
        </p:spPr>
      </p:pic>
      <p:grpSp>
        <p:nvGrpSpPr>
          <p:cNvPr id="145" name="Group 144"/>
          <p:cNvGrpSpPr/>
          <p:nvPr/>
        </p:nvGrpSpPr>
        <p:grpSpPr>
          <a:xfrm>
            <a:off x="4779370" y="2402845"/>
            <a:ext cx="1064861" cy="2366182"/>
            <a:chOff x="3475525" y="1591822"/>
            <a:chExt cx="851889" cy="1892945"/>
          </a:xfrm>
        </p:grpSpPr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475525" y="1591822"/>
              <a:ext cx="851889" cy="5219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 rotWithShape="1">
            <a:blip r:embed="rId37"/>
            <a:srcRect t="12305" b="5557"/>
            <a:stretch/>
          </p:blipFill>
          <p:spPr>
            <a:xfrm>
              <a:off x="3511493" y="2962852"/>
              <a:ext cx="779953" cy="52191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 rotWithShape="1">
            <a:blip r:embed="rId38"/>
            <a:srcRect l="4343" t="4772" r="3688" b="7806"/>
            <a:stretch/>
          </p:blipFill>
          <p:spPr>
            <a:xfrm>
              <a:off x="3530933" y="2288015"/>
              <a:ext cx="741073" cy="52191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9" name="Footer Placeholder 1"/>
          <p:cNvSpPr>
            <a:spLocks noGrp="1"/>
          </p:cNvSpPr>
          <p:nvPr/>
        </p:nvSpPr>
        <p:spPr bwMode="auto">
          <a:xfrm>
            <a:off x="1490135" y="6684661"/>
            <a:ext cx="9211733" cy="1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Distribution Statement “A”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27821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exagon 35"/>
          <p:cNvSpPr/>
          <p:nvPr/>
        </p:nvSpPr>
        <p:spPr>
          <a:xfrm>
            <a:off x="2565840" y="1977464"/>
            <a:ext cx="1598725" cy="972325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365200" y="1193844"/>
            <a:ext cx="1423195" cy="771983"/>
          </a:xfrm>
          <a:prstGeom prst="rect">
            <a:avLst/>
          </a:prstGeom>
        </p:spPr>
      </p:pic>
      <p:cxnSp>
        <p:nvCxnSpPr>
          <p:cNvPr id="94" name="Elbow Connector 93"/>
          <p:cNvCxnSpPr>
            <a:stCxn id="38" idx="0"/>
            <a:endCxn id="37" idx="2"/>
          </p:cNvCxnSpPr>
          <p:nvPr/>
        </p:nvCxnSpPr>
        <p:spPr bwMode="auto">
          <a:xfrm rot="5400000" flipH="1" flipV="1">
            <a:off x="2754706" y="2450429"/>
            <a:ext cx="416250" cy="808"/>
          </a:xfrm>
          <a:prstGeom prst="bentConnector3">
            <a:avLst/>
          </a:prstGeom>
          <a:ln>
            <a:headEnd/>
            <a:tailEnd/>
          </a:ln>
          <a:effectLst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8" idx="0"/>
            <a:endCxn id="40" idx="2"/>
          </p:cNvCxnSpPr>
          <p:nvPr/>
        </p:nvCxnSpPr>
        <p:spPr bwMode="auto">
          <a:xfrm rot="5400000" flipH="1" flipV="1">
            <a:off x="3156251" y="2043765"/>
            <a:ext cx="421373" cy="809018"/>
          </a:xfrm>
          <a:prstGeom prst="bentConnector3">
            <a:avLst>
              <a:gd name="adj1" fmla="val 50000"/>
            </a:avLst>
          </a:prstGeom>
          <a:ln>
            <a:headEnd/>
            <a:tailEnd/>
          </a:ln>
          <a:effectLst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integration requires updates to several systems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3030" y="872276"/>
            <a:ext cx="4289221" cy="35208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 of System is created by a user</a:t>
            </a:r>
          </a:p>
        </p:txBody>
      </p:sp>
      <p:sp>
        <p:nvSpPr>
          <p:cNvPr id="4" name="Hexagon 3"/>
          <p:cNvSpPr/>
          <p:nvPr/>
        </p:nvSpPr>
        <p:spPr>
          <a:xfrm>
            <a:off x="728192" y="1977464"/>
            <a:ext cx="1598725" cy="972325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4147" y="205982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3339" y="265895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6111" y="2064077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42357" y="2054705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93514" y="265774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cxnSp>
        <p:nvCxnSpPr>
          <p:cNvPr id="15" name="Elbow Connector 14"/>
          <p:cNvCxnSpPr>
            <a:stCxn id="17" idx="0"/>
            <a:endCxn id="5" idx="2"/>
          </p:cNvCxnSpPr>
          <p:nvPr/>
        </p:nvCxnSpPr>
        <p:spPr bwMode="auto">
          <a:xfrm rot="5400000" flipH="1" flipV="1">
            <a:off x="917058" y="2450429"/>
            <a:ext cx="416250" cy="808"/>
          </a:xfrm>
          <a:prstGeom prst="bentConnector3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7" idx="0"/>
            <a:endCxn id="18" idx="2"/>
          </p:cNvCxnSpPr>
          <p:nvPr/>
        </p:nvCxnSpPr>
        <p:spPr bwMode="auto">
          <a:xfrm rot="5400000" flipH="1" flipV="1">
            <a:off x="1120166" y="2251572"/>
            <a:ext cx="412001" cy="402772"/>
          </a:xfrm>
          <a:prstGeom prst="bentConnector3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7" idx="0"/>
            <a:endCxn id="19" idx="2"/>
          </p:cNvCxnSpPr>
          <p:nvPr/>
        </p:nvCxnSpPr>
        <p:spPr bwMode="auto">
          <a:xfrm rot="5400000" flipH="1" flipV="1">
            <a:off x="1318605" y="2043764"/>
            <a:ext cx="421373" cy="809018"/>
          </a:xfrm>
          <a:prstGeom prst="bentConnector3">
            <a:avLst>
              <a:gd name="adj1" fmla="val 48817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7" idx="3"/>
            <a:endCxn id="20" idx="1"/>
          </p:cNvCxnSpPr>
          <p:nvPr/>
        </p:nvCxnSpPr>
        <p:spPr bwMode="auto">
          <a:xfrm flipV="1">
            <a:off x="1216222" y="2749188"/>
            <a:ext cx="377295" cy="1210"/>
          </a:xfrm>
          <a:prstGeom prst="bentConnector3">
            <a:avLst>
              <a:gd name="adj1" fmla="val 50000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71795" y="205982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70987" y="265895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3758" y="2064077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80005" y="2054705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31162" y="265774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cxnSp>
        <p:nvCxnSpPr>
          <p:cNvPr id="42" name="Elbow Connector 41"/>
          <p:cNvCxnSpPr>
            <a:stCxn id="38" idx="0"/>
            <a:endCxn id="37" idx="2"/>
          </p:cNvCxnSpPr>
          <p:nvPr/>
        </p:nvCxnSpPr>
        <p:spPr bwMode="auto">
          <a:xfrm rot="5400000" flipH="1" flipV="1">
            <a:off x="2754706" y="2450429"/>
            <a:ext cx="416250" cy="808"/>
          </a:xfrm>
          <a:prstGeom prst="bentConnector3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8" idx="0"/>
            <a:endCxn id="39" idx="2"/>
          </p:cNvCxnSpPr>
          <p:nvPr/>
        </p:nvCxnSpPr>
        <p:spPr bwMode="auto">
          <a:xfrm rot="5400000" flipH="1" flipV="1">
            <a:off x="2957815" y="2251572"/>
            <a:ext cx="412001" cy="402772"/>
          </a:xfrm>
          <a:prstGeom prst="bentConnector3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8" idx="0"/>
            <a:endCxn id="40" idx="2"/>
          </p:cNvCxnSpPr>
          <p:nvPr/>
        </p:nvCxnSpPr>
        <p:spPr bwMode="auto">
          <a:xfrm rot="5400000" flipH="1" flipV="1">
            <a:off x="3156253" y="2043764"/>
            <a:ext cx="421373" cy="809018"/>
          </a:xfrm>
          <a:prstGeom prst="bentConnector3">
            <a:avLst>
              <a:gd name="adj1" fmla="val 49256"/>
            </a:avLst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38" idx="3"/>
            <a:endCxn id="41" idx="1"/>
          </p:cNvCxnSpPr>
          <p:nvPr/>
        </p:nvCxnSpPr>
        <p:spPr bwMode="auto">
          <a:xfrm flipV="1">
            <a:off x="3053870" y="2749188"/>
            <a:ext cx="377295" cy="1210"/>
          </a:xfrm>
          <a:prstGeom prst="bentConnector3">
            <a:avLst>
              <a:gd name="adj1" fmla="val 50000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 bwMode="auto">
          <a:xfrm>
            <a:off x="2010409" y="1958337"/>
            <a:ext cx="860578" cy="378128"/>
          </a:xfrm>
          <a:prstGeom prst="arc">
            <a:avLst>
              <a:gd name="adj1" fmla="val 11290070"/>
              <a:gd name="adj2" fmla="val 21319430"/>
            </a:avLst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3"/>
          </a:p>
        </p:txBody>
      </p:sp>
      <p:sp>
        <p:nvSpPr>
          <p:cNvPr id="51" name="TextBox 50"/>
          <p:cNvSpPr txBox="1"/>
          <p:nvPr/>
        </p:nvSpPr>
        <p:spPr>
          <a:xfrm>
            <a:off x="124631" y="3340454"/>
            <a:ext cx="1494111" cy="35208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Subsystems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1042157" y="2851296"/>
            <a:ext cx="82622" cy="464063"/>
          </a:xfrm>
          <a:prstGeom prst="straightConnector1">
            <a:avLst/>
          </a:prstGeom>
          <a:ln w="3175">
            <a:headEnd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07884" y="3136106"/>
            <a:ext cx="1250259" cy="61183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connection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 flipV="1">
            <a:off x="1429169" y="2757798"/>
            <a:ext cx="159166" cy="365498"/>
          </a:xfrm>
          <a:prstGeom prst="straightConnector1">
            <a:avLst/>
          </a:prstGeom>
          <a:ln w="3175">
            <a:headEnd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2305913" y="2147362"/>
            <a:ext cx="85026" cy="981123"/>
          </a:xfrm>
          <a:prstGeom prst="straightConnector1">
            <a:avLst/>
          </a:prstGeom>
          <a:ln w="3175">
            <a:headEnd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52943" y="5190032"/>
            <a:ext cx="3127062" cy="87158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A translator is created for every new connection in the System of System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818" y="2154251"/>
            <a:ext cx="153632" cy="1647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97" y="2589089"/>
            <a:ext cx="153632" cy="1647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2194" y="2968914"/>
            <a:ext cx="591408" cy="6160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969" y="1628898"/>
            <a:ext cx="671673" cy="67700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8D47C82-7654-4E28-8327-A5C952282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53" y="1573444"/>
            <a:ext cx="708173" cy="309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8" name="Elbow Connector 57"/>
          <p:cNvCxnSpPr>
            <a:stCxn id="5" idx="2"/>
            <a:endCxn id="19" idx="2"/>
          </p:cNvCxnSpPr>
          <p:nvPr/>
        </p:nvCxnSpPr>
        <p:spPr>
          <a:xfrm rot="5400000" flipH="1" flipV="1">
            <a:off x="1527131" y="1836043"/>
            <a:ext cx="5123" cy="808210"/>
          </a:xfrm>
          <a:prstGeom prst="bentConnector3">
            <a:avLst>
              <a:gd name="adj1" fmla="val -4182983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32" y="2155361"/>
            <a:ext cx="153632" cy="164740"/>
          </a:xfrm>
          <a:prstGeom prst="rect">
            <a:avLst/>
          </a:prstGeom>
        </p:spPr>
      </p:pic>
      <p:sp>
        <p:nvSpPr>
          <p:cNvPr id="90" name="Arc 89"/>
          <p:cNvSpPr/>
          <p:nvPr/>
        </p:nvSpPr>
        <p:spPr bwMode="auto">
          <a:xfrm>
            <a:off x="2012244" y="1955821"/>
            <a:ext cx="860578" cy="378128"/>
          </a:xfrm>
          <a:prstGeom prst="arc">
            <a:avLst>
              <a:gd name="adj1" fmla="val 11290070"/>
              <a:gd name="adj2" fmla="val 21319430"/>
            </a:avLst>
          </a:prstGeom>
          <a:ln>
            <a:headEnd/>
            <a:tailEnd/>
          </a:ln>
          <a:effectLst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3"/>
          </a:p>
        </p:txBody>
      </p:sp>
      <p:sp>
        <p:nvSpPr>
          <p:cNvPr id="59" name="Oval 58"/>
          <p:cNvSpPr/>
          <p:nvPr/>
        </p:nvSpPr>
        <p:spPr>
          <a:xfrm>
            <a:off x="3487230" y="1904057"/>
            <a:ext cx="685800" cy="6858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>
            <a:stCxn id="59" idx="0"/>
            <a:endCxn id="65" idx="0"/>
          </p:cNvCxnSpPr>
          <p:nvPr/>
        </p:nvCxnSpPr>
        <p:spPr bwMode="auto">
          <a:xfrm>
            <a:off x="3830130" y="1904057"/>
            <a:ext cx="3500694" cy="80216"/>
          </a:xfrm>
          <a:prstGeom prst="line">
            <a:avLst/>
          </a:prstGeom>
          <a:ln w="6350"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9" idx="4"/>
            <a:endCxn id="65" idx="3"/>
          </p:cNvCxnSpPr>
          <p:nvPr/>
        </p:nvCxnSpPr>
        <p:spPr bwMode="auto">
          <a:xfrm>
            <a:off x="3830132" y="2589858"/>
            <a:ext cx="2136818" cy="268710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Oval 64"/>
          <p:cNvSpPr/>
          <p:nvPr/>
        </p:nvSpPr>
        <p:spPr>
          <a:xfrm>
            <a:off x="5402013" y="1984273"/>
            <a:ext cx="3857625" cy="3857625"/>
          </a:xfrm>
          <a:prstGeom prst="ellipse">
            <a:avLst/>
          </a:prstGeom>
          <a:gradFill flip="none" rotWithShape="1">
            <a:gsLst>
              <a:gs pos="4900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lumMod val="65000"/>
                </a:schemeClr>
              </a:gs>
              <a:gs pos="76000">
                <a:schemeClr val="bg1">
                  <a:lumMod val="8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682978" y="2412941"/>
            <a:ext cx="1285875" cy="14804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88" dirty="0">
                <a:solidFill>
                  <a:schemeClr val="tx1"/>
                </a:solidFill>
              </a:rPr>
              <a:t>Subsystem</a:t>
            </a:r>
          </a:p>
        </p:txBody>
      </p:sp>
      <p:cxnSp>
        <p:nvCxnSpPr>
          <p:cNvPr id="24" name="Elbow Connector 23"/>
          <p:cNvCxnSpPr>
            <a:endCxn id="27" idx="2"/>
          </p:cNvCxnSpPr>
          <p:nvPr/>
        </p:nvCxnSpPr>
        <p:spPr>
          <a:xfrm flipV="1">
            <a:off x="5523140" y="3742042"/>
            <a:ext cx="1812771" cy="774677"/>
          </a:xfrm>
          <a:prstGeom prst="bentConnector2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906731" y="2749189"/>
            <a:ext cx="858361" cy="9928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88" dirty="0"/>
              <a:t>OFP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205" y="3313376"/>
            <a:ext cx="428625" cy="459618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8829570" y="1440279"/>
            <a:ext cx="3127062" cy="87158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Any translation happens inside the OFP before a message is sent out on the bus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455348" y="3543183"/>
            <a:ext cx="2501282" cy="113133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Often datalinks (Link-16) must update their standard to pass new messages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28288" y="4482962"/>
            <a:ext cx="781919" cy="35208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30376" y="3938778"/>
            <a:ext cx="1500655" cy="87158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Translation from OFP to other systems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7426178" y="3686704"/>
            <a:ext cx="199360" cy="350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52942" y="4018565"/>
            <a:ext cx="4235452" cy="113133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b="1" u="sng" dirty="0">
                <a:latin typeface="Arial" panose="020B0604020202020204" pitchFamily="34" charset="0"/>
                <a:cs typeface="Arial" panose="020B0604020202020204" pitchFamily="34" charset="0"/>
              </a:rPr>
              <a:t>3 generalized types of integration</a:t>
            </a:r>
          </a:p>
          <a:p>
            <a:pPr>
              <a:tabLst>
                <a:tab pos="233378" algn="l"/>
              </a:tabLst>
              <a:defRPr/>
            </a:pPr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  Intra-subsystem (new algorithm)</a:t>
            </a:r>
          </a:p>
          <a:p>
            <a:pPr>
              <a:tabLst>
                <a:tab pos="233378" algn="l"/>
              </a:tabLst>
              <a:defRPr/>
            </a:pPr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  Intra-aircraft (new subsystem)</a:t>
            </a:r>
          </a:p>
          <a:p>
            <a:pPr>
              <a:tabLst>
                <a:tab pos="233378" algn="l"/>
              </a:tabLst>
              <a:defRPr/>
            </a:pPr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  Inter-aircraft (new external connection)</a:t>
            </a:r>
          </a:p>
        </p:txBody>
      </p:sp>
      <p:sp>
        <p:nvSpPr>
          <p:cNvPr id="63" name="Footer Placeholder 1"/>
          <p:cNvSpPr>
            <a:spLocks noGrp="1"/>
          </p:cNvSpPr>
          <p:nvPr/>
        </p:nvSpPr>
        <p:spPr bwMode="auto">
          <a:xfrm>
            <a:off x="1490135" y="6684661"/>
            <a:ext cx="9211733" cy="1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Distribution Statement “A”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40192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9" grpId="0"/>
      <p:bldP spid="59" grpId="0" animBg="1"/>
      <p:bldP spid="65" grpId="0" animBg="1"/>
      <p:bldP spid="67" grpId="0" animBg="1"/>
      <p:bldP spid="27" grpId="0" animBg="1"/>
      <p:bldP spid="80" grpId="0"/>
      <p:bldP spid="81" grpId="0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/>
          <p:cNvSpPr/>
          <p:nvPr/>
        </p:nvSpPr>
        <p:spPr>
          <a:xfrm>
            <a:off x="3136216" y="3446602"/>
            <a:ext cx="3000375" cy="3000375"/>
          </a:xfrm>
          <a:prstGeom prst="ellipse">
            <a:avLst/>
          </a:prstGeom>
          <a:gradFill flip="none" rotWithShape="1">
            <a:gsLst>
              <a:gs pos="4900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lumMod val="65000"/>
                </a:schemeClr>
              </a:gs>
              <a:gs pos="76000">
                <a:schemeClr val="bg1">
                  <a:lumMod val="8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2565840" y="1977464"/>
            <a:ext cx="1598725" cy="972325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68994" y="1191579"/>
            <a:ext cx="1423195" cy="771983"/>
          </a:xfrm>
          <a:prstGeom prst="rect">
            <a:avLst/>
          </a:prstGeom>
        </p:spPr>
      </p:pic>
      <p:cxnSp>
        <p:nvCxnSpPr>
          <p:cNvPr id="94" name="Elbow Connector 93"/>
          <p:cNvCxnSpPr>
            <a:stCxn id="38" idx="0"/>
            <a:endCxn id="37" idx="2"/>
          </p:cNvCxnSpPr>
          <p:nvPr/>
        </p:nvCxnSpPr>
        <p:spPr bwMode="auto">
          <a:xfrm rot="5400000" flipH="1" flipV="1">
            <a:off x="2754706" y="2450429"/>
            <a:ext cx="416250" cy="808"/>
          </a:xfrm>
          <a:prstGeom prst="bentConnector3">
            <a:avLst/>
          </a:prstGeom>
          <a:ln>
            <a:headEnd/>
            <a:tailEnd/>
          </a:ln>
          <a:effectLst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8" idx="0"/>
            <a:endCxn id="40" idx="2"/>
          </p:cNvCxnSpPr>
          <p:nvPr/>
        </p:nvCxnSpPr>
        <p:spPr bwMode="auto">
          <a:xfrm rot="5400000" flipH="1" flipV="1">
            <a:off x="3156251" y="2043765"/>
            <a:ext cx="421373" cy="809018"/>
          </a:xfrm>
          <a:prstGeom prst="bentConnector3">
            <a:avLst>
              <a:gd name="adj1" fmla="val 50000"/>
            </a:avLst>
          </a:prstGeom>
          <a:ln>
            <a:headEnd/>
            <a:tailEnd/>
          </a:ln>
          <a:effectLst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4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293" y="1102634"/>
            <a:ext cx="5418290" cy="5601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SoSITE integrates via a new toolchain called STITCHES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3030" y="872276"/>
            <a:ext cx="4289221" cy="35208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 of System is created by a user</a:t>
            </a:r>
          </a:p>
        </p:txBody>
      </p:sp>
      <p:sp>
        <p:nvSpPr>
          <p:cNvPr id="4" name="Hexagon 3"/>
          <p:cNvSpPr/>
          <p:nvPr/>
        </p:nvSpPr>
        <p:spPr>
          <a:xfrm>
            <a:off x="728192" y="1977464"/>
            <a:ext cx="1598725" cy="972325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4147" y="205982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3339" y="265895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6111" y="2064077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42357" y="2054705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93514" y="265774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cxnSp>
        <p:nvCxnSpPr>
          <p:cNvPr id="15" name="Elbow Connector 14"/>
          <p:cNvCxnSpPr>
            <a:stCxn id="17" idx="0"/>
            <a:endCxn id="5" idx="2"/>
          </p:cNvCxnSpPr>
          <p:nvPr/>
        </p:nvCxnSpPr>
        <p:spPr bwMode="auto">
          <a:xfrm rot="5400000" flipH="1" flipV="1">
            <a:off x="917058" y="2450429"/>
            <a:ext cx="416250" cy="808"/>
          </a:xfrm>
          <a:prstGeom prst="bentConnector3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7" idx="0"/>
            <a:endCxn id="18" idx="2"/>
          </p:cNvCxnSpPr>
          <p:nvPr/>
        </p:nvCxnSpPr>
        <p:spPr bwMode="auto">
          <a:xfrm rot="5400000" flipH="1" flipV="1">
            <a:off x="1120166" y="2251572"/>
            <a:ext cx="412001" cy="402772"/>
          </a:xfrm>
          <a:prstGeom prst="bentConnector3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7" idx="0"/>
            <a:endCxn id="19" idx="2"/>
          </p:cNvCxnSpPr>
          <p:nvPr/>
        </p:nvCxnSpPr>
        <p:spPr bwMode="auto">
          <a:xfrm rot="5400000" flipH="1" flipV="1">
            <a:off x="1318605" y="2043764"/>
            <a:ext cx="421373" cy="809018"/>
          </a:xfrm>
          <a:prstGeom prst="bentConnector3">
            <a:avLst>
              <a:gd name="adj1" fmla="val 48817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7" idx="3"/>
            <a:endCxn id="20" idx="1"/>
          </p:cNvCxnSpPr>
          <p:nvPr/>
        </p:nvCxnSpPr>
        <p:spPr bwMode="auto">
          <a:xfrm flipV="1">
            <a:off x="1216222" y="2749188"/>
            <a:ext cx="377295" cy="1210"/>
          </a:xfrm>
          <a:prstGeom prst="bentConnector3">
            <a:avLst>
              <a:gd name="adj1" fmla="val 50000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71795" y="205982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70987" y="265895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3758" y="2064077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80005" y="2054705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31162" y="265774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cxnSp>
        <p:nvCxnSpPr>
          <p:cNvPr id="42" name="Elbow Connector 41"/>
          <p:cNvCxnSpPr>
            <a:stCxn id="38" idx="0"/>
            <a:endCxn id="37" idx="2"/>
          </p:cNvCxnSpPr>
          <p:nvPr/>
        </p:nvCxnSpPr>
        <p:spPr bwMode="auto">
          <a:xfrm rot="5400000" flipH="1" flipV="1">
            <a:off x="2754706" y="2450429"/>
            <a:ext cx="416250" cy="808"/>
          </a:xfrm>
          <a:prstGeom prst="bentConnector3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8" idx="0"/>
            <a:endCxn id="39" idx="2"/>
          </p:cNvCxnSpPr>
          <p:nvPr/>
        </p:nvCxnSpPr>
        <p:spPr bwMode="auto">
          <a:xfrm rot="5400000" flipH="1" flipV="1">
            <a:off x="2957815" y="2251572"/>
            <a:ext cx="412001" cy="402772"/>
          </a:xfrm>
          <a:prstGeom prst="bentConnector3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8" idx="0"/>
            <a:endCxn id="40" idx="2"/>
          </p:cNvCxnSpPr>
          <p:nvPr/>
        </p:nvCxnSpPr>
        <p:spPr bwMode="auto">
          <a:xfrm rot="5400000" flipH="1" flipV="1">
            <a:off x="3156253" y="2043764"/>
            <a:ext cx="421373" cy="809018"/>
          </a:xfrm>
          <a:prstGeom prst="bentConnector3">
            <a:avLst>
              <a:gd name="adj1" fmla="val 49256"/>
            </a:avLst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38" idx="3"/>
            <a:endCxn id="41" idx="1"/>
          </p:cNvCxnSpPr>
          <p:nvPr/>
        </p:nvCxnSpPr>
        <p:spPr bwMode="auto">
          <a:xfrm flipV="1">
            <a:off x="3053870" y="2749188"/>
            <a:ext cx="377295" cy="1210"/>
          </a:xfrm>
          <a:prstGeom prst="bentConnector3">
            <a:avLst>
              <a:gd name="adj1" fmla="val 50000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 bwMode="auto">
          <a:xfrm>
            <a:off x="2010409" y="1958337"/>
            <a:ext cx="860578" cy="378128"/>
          </a:xfrm>
          <a:prstGeom prst="arc">
            <a:avLst>
              <a:gd name="adj1" fmla="val 11290070"/>
              <a:gd name="adj2" fmla="val 21319430"/>
            </a:avLst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3"/>
          </a:p>
        </p:txBody>
      </p:sp>
      <p:sp>
        <p:nvSpPr>
          <p:cNvPr id="51" name="TextBox 50"/>
          <p:cNvSpPr txBox="1"/>
          <p:nvPr/>
        </p:nvSpPr>
        <p:spPr>
          <a:xfrm>
            <a:off x="124631" y="3340454"/>
            <a:ext cx="1494111" cy="35208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Subsystems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1042157" y="2851296"/>
            <a:ext cx="82622" cy="464063"/>
          </a:xfrm>
          <a:prstGeom prst="straightConnector1">
            <a:avLst/>
          </a:prstGeom>
          <a:ln w="3175">
            <a:headEnd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07884" y="3136106"/>
            <a:ext cx="1250259" cy="61183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connection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 flipV="1">
            <a:off x="1429169" y="2757798"/>
            <a:ext cx="159166" cy="365498"/>
          </a:xfrm>
          <a:prstGeom prst="straightConnector1">
            <a:avLst/>
          </a:prstGeom>
          <a:ln w="3175">
            <a:headEnd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2305913" y="2147362"/>
            <a:ext cx="85026" cy="981123"/>
          </a:xfrm>
          <a:prstGeom prst="straightConnector1">
            <a:avLst/>
          </a:prstGeom>
          <a:ln w="3175">
            <a:headEnd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818" y="2154251"/>
            <a:ext cx="153632" cy="1647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997" y="2589089"/>
            <a:ext cx="153632" cy="1647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194" y="2968914"/>
            <a:ext cx="591408" cy="6160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69" y="1628898"/>
            <a:ext cx="671673" cy="67700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8D47C82-7654-4E28-8327-A5C952282C3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553" y="1573444"/>
            <a:ext cx="708173" cy="309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8" name="Elbow Connector 57"/>
          <p:cNvCxnSpPr>
            <a:stCxn id="5" idx="2"/>
            <a:endCxn id="19" idx="2"/>
          </p:cNvCxnSpPr>
          <p:nvPr/>
        </p:nvCxnSpPr>
        <p:spPr>
          <a:xfrm rot="5400000" flipH="1" flipV="1">
            <a:off x="1527131" y="1836043"/>
            <a:ext cx="5123" cy="808210"/>
          </a:xfrm>
          <a:prstGeom prst="bentConnector3">
            <a:avLst>
              <a:gd name="adj1" fmla="val -4182983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32" y="2155361"/>
            <a:ext cx="153632" cy="164740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8143397" y="2264803"/>
            <a:ext cx="820633" cy="3191056"/>
            <a:chOff x="6363659" y="2834931"/>
            <a:chExt cx="875342" cy="3403793"/>
          </a:xfrm>
        </p:grpSpPr>
        <p:cxnSp>
          <p:nvCxnSpPr>
            <p:cNvPr id="62" name="Straight Connector 61"/>
            <p:cNvCxnSpPr>
              <a:stCxn id="7" idx="3"/>
            </p:cNvCxnSpPr>
            <p:nvPr/>
          </p:nvCxnSpPr>
          <p:spPr bwMode="auto">
            <a:xfrm flipV="1">
              <a:off x="6363659" y="2834931"/>
              <a:ext cx="224489" cy="118589"/>
            </a:xfrm>
            <a:prstGeom prst="line">
              <a:avLst/>
            </a:prstGeom>
            <a:ln>
              <a:headEnd/>
              <a:tailEnd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6603998" y="3210339"/>
              <a:ext cx="307160" cy="1437860"/>
            </a:xfrm>
            <a:prstGeom prst="line">
              <a:avLst/>
            </a:prstGeom>
            <a:ln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>
              <a:off x="6603998" y="4648200"/>
              <a:ext cx="307160" cy="201004"/>
            </a:xfrm>
            <a:prstGeom prst="line">
              <a:avLst/>
            </a:prstGeom>
            <a:ln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 flipH="1" flipV="1">
              <a:off x="6919266" y="4865671"/>
              <a:ext cx="319735" cy="1327697"/>
            </a:xfrm>
            <a:prstGeom prst="line">
              <a:avLst/>
            </a:prstGeom>
            <a:ln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6588148" y="2834931"/>
              <a:ext cx="323010" cy="295042"/>
            </a:xfrm>
            <a:prstGeom prst="line">
              <a:avLst/>
            </a:prstGeom>
            <a:ln>
              <a:headEnd/>
              <a:tailEnd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78" idx="3"/>
            </p:cNvCxnSpPr>
            <p:nvPr/>
          </p:nvCxnSpPr>
          <p:spPr bwMode="auto">
            <a:xfrm flipH="1">
              <a:off x="6829656" y="6193368"/>
              <a:ext cx="409345" cy="45356"/>
            </a:xfrm>
            <a:prstGeom prst="line">
              <a:avLst/>
            </a:prstGeom>
            <a:ln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764" y="2293609"/>
            <a:ext cx="153632" cy="164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672" y="2541402"/>
            <a:ext cx="153632" cy="16473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636" y="5373487"/>
            <a:ext cx="153632" cy="164740"/>
          </a:xfrm>
          <a:prstGeom prst="rect">
            <a:avLst/>
          </a:prstGeom>
        </p:spPr>
      </p:pic>
      <p:sp>
        <p:nvSpPr>
          <p:cNvPr id="90" name="Arc 89"/>
          <p:cNvSpPr/>
          <p:nvPr/>
        </p:nvSpPr>
        <p:spPr bwMode="auto">
          <a:xfrm>
            <a:off x="2012244" y="1955821"/>
            <a:ext cx="860578" cy="378128"/>
          </a:xfrm>
          <a:prstGeom prst="arc">
            <a:avLst>
              <a:gd name="adj1" fmla="val 11290070"/>
              <a:gd name="adj2" fmla="val 21319430"/>
            </a:avLst>
          </a:prstGeom>
          <a:ln>
            <a:headEnd/>
            <a:tailEnd/>
          </a:ln>
          <a:effectLst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3"/>
          </a:p>
        </p:txBody>
      </p:sp>
      <p:sp>
        <p:nvSpPr>
          <p:cNvPr id="64" name="Oval 63"/>
          <p:cNvSpPr/>
          <p:nvPr/>
        </p:nvSpPr>
        <p:spPr>
          <a:xfrm>
            <a:off x="3429143" y="1842842"/>
            <a:ext cx="685800" cy="6858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>
            <a:stCxn id="64" idx="7"/>
            <a:endCxn id="68" idx="7"/>
          </p:cNvCxnSpPr>
          <p:nvPr/>
        </p:nvCxnSpPr>
        <p:spPr bwMode="auto">
          <a:xfrm>
            <a:off x="4014511" y="1943277"/>
            <a:ext cx="1682685" cy="1942720"/>
          </a:xfrm>
          <a:prstGeom prst="line">
            <a:avLst/>
          </a:prstGeom>
          <a:ln w="6350"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2"/>
            <a:endCxn id="68" idx="2"/>
          </p:cNvCxnSpPr>
          <p:nvPr/>
        </p:nvCxnSpPr>
        <p:spPr bwMode="auto">
          <a:xfrm flipH="1">
            <a:off x="3136217" y="2185742"/>
            <a:ext cx="292928" cy="276104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Rectangle 70"/>
          <p:cNvSpPr/>
          <p:nvPr/>
        </p:nvSpPr>
        <p:spPr>
          <a:xfrm>
            <a:off x="3972668" y="3959678"/>
            <a:ext cx="128587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cxnSp>
        <p:nvCxnSpPr>
          <p:cNvPr id="80" name="Elbow Connector 79"/>
          <p:cNvCxnSpPr/>
          <p:nvPr/>
        </p:nvCxnSpPr>
        <p:spPr>
          <a:xfrm flipV="1">
            <a:off x="3425143" y="5094162"/>
            <a:ext cx="1200457" cy="701911"/>
          </a:xfrm>
          <a:prstGeom prst="bentConnector2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Flowchart: Document 80"/>
          <p:cNvSpPr/>
          <p:nvPr/>
        </p:nvSpPr>
        <p:spPr>
          <a:xfrm>
            <a:off x="4196419" y="4101310"/>
            <a:ext cx="858361" cy="523574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88" dirty="0"/>
              <a:t>OFP</a:t>
            </a:r>
          </a:p>
        </p:txBody>
      </p:sp>
      <p:sp>
        <p:nvSpPr>
          <p:cNvPr id="83" name="Flowchart: Document 82"/>
          <p:cNvSpPr/>
          <p:nvPr/>
        </p:nvSpPr>
        <p:spPr>
          <a:xfrm flipH="1" flipV="1">
            <a:off x="4196419" y="4640931"/>
            <a:ext cx="846968" cy="477795"/>
          </a:xfrm>
          <a:prstGeom prst="flowChartDocument">
            <a:avLst/>
          </a:prstGeom>
          <a:solidFill>
            <a:schemeClr val="bg1"/>
          </a:solidFill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endParaRPr lang="en-US" sz="1031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293" y="4684094"/>
            <a:ext cx="428625" cy="459618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452006" y="4991038"/>
            <a:ext cx="2469054" cy="87158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0" algn="l"/>
              </a:tabLst>
              <a:defRPr/>
            </a:pPr>
            <a:r>
              <a:rPr lang="en-US" sz="1688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created translations are separated from the OFP</a:t>
            </a:r>
          </a:p>
        </p:txBody>
      </p:sp>
      <p:cxnSp>
        <p:nvCxnSpPr>
          <p:cNvPr id="34" name="Straight Arrow Connector 33"/>
          <p:cNvCxnSpPr>
            <a:stCxn id="84" idx="3"/>
            <a:endCxn id="83" idx="3"/>
          </p:cNvCxnSpPr>
          <p:nvPr/>
        </p:nvCxnSpPr>
        <p:spPr>
          <a:xfrm flipV="1">
            <a:off x="2921060" y="4879827"/>
            <a:ext cx="1275359" cy="544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9210455" y="963258"/>
            <a:ext cx="2445225" cy="113133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Translations are automatically created through collection of known pairs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599207" y="5495472"/>
            <a:ext cx="2360733" cy="11313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Translations are optimized and at </a:t>
            </a:r>
            <a:r>
              <a:rPr lang="en-US" sz="1688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688" b="1" i="1" u="sng" dirty="0">
                <a:solidFill>
                  <a:srgbClr val="2C07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and precise </a:t>
            </a: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those created by hand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79646">
              <a:defRPr/>
            </a:pPr>
            <a:fld id="{231CC523-8BC6-4921-807A-66BD262F34AB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679646">
                <a:defRPr/>
              </a:pPr>
              <a:t>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9" name="Footer Placeholder 1"/>
          <p:cNvSpPr>
            <a:spLocks noGrp="1"/>
          </p:cNvSpPr>
          <p:nvPr/>
        </p:nvSpPr>
        <p:spPr bwMode="auto">
          <a:xfrm>
            <a:off x="1490135" y="6684661"/>
            <a:ext cx="9211733" cy="1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Distribution Statement “A”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22166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7" grpId="0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Elbow Connector 110"/>
          <p:cNvCxnSpPr/>
          <p:nvPr/>
        </p:nvCxnSpPr>
        <p:spPr>
          <a:xfrm flipV="1">
            <a:off x="6316906" y="5429841"/>
            <a:ext cx="1200457" cy="701911"/>
          </a:xfrm>
          <a:prstGeom prst="bentConnector2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Flowchart: Document 109"/>
          <p:cNvSpPr/>
          <p:nvPr/>
        </p:nvSpPr>
        <p:spPr>
          <a:xfrm>
            <a:off x="6488954" y="2017559"/>
            <a:ext cx="2050791" cy="760228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88" dirty="0"/>
          </a:p>
        </p:txBody>
      </p:sp>
      <p:sp>
        <p:nvSpPr>
          <p:cNvPr id="109" name="Flowchart: Document 108"/>
          <p:cNvSpPr/>
          <p:nvPr/>
        </p:nvSpPr>
        <p:spPr>
          <a:xfrm flipH="1" flipV="1">
            <a:off x="6494192" y="2719158"/>
            <a:ext cx="2045552" cy="2704690"/>
          </a:xfrm>
          <a:prstGeom prst="flowChartDocument">
            <a:avLst/>
          </a:prstGeom>
          <a:solidFill>
            <a:schemeClr val="bg1"/>
          </a:solidFill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endParaRPr lang="en-US" sz="1031" dirty="0"/>
          </a:p>
        </p:txBody>
      </p:sp>
      <p:sp>
        <p:nvSpPr>
          <p:cNvPr id="68" name="Oval 67"/>
          <p:cNvSpPr/>
          <p:nvPr/>
        </p:nvSpPr>
        <p:spPr>
          <a:xfrm>
            <a:off x="3136216" y="3446602"/>
            <a:ext cx="3000375" cy="3000375"/>
          </a:xfrm>
          <a:prstGeom prst="ellipse">
            <a:avLst/>
          </a:prstGeom>
          <a:gradFill flip="none" rotWithShape="1">
            <a:gsLst>
              <a:gs pos="4900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lumMod val="65000"/>
                </a:schemeClr>
              </a:gs>
              <a:gs pos="76000">
                <a:schemeClr val="bg1">
                  <a:lumMod val="8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2565840" y="1977464"/>
            <a:ext cx="1598725" cy="972325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68994" y="1191579"/>
            <a:ext cx="1423195" cy="771983"/>
          </a:xfrm>
          <a:prstGeom prst="rect">
            <a:avLst/>
          </a:prstGeom>
        </p:spPr>
      </p:pic>
      <p:cxnSp>
        <p:nvCxnSpPr>
          <p:cNvPr id="94" name="Elbow Connector 93"/>
          <p:cNvCxnSpPr>
            <a:stCxn id="38" idx="0"/>
            <a:endCxn id="37" idx="2"/>
          </p:cNvCxnSpPr>
          <p:nvPr/>
        </p:nvCxnSpPr>
        <p:spPr bwMode="auto">
          <a:xfrm rot="5400000" flipH="1" flipV="1">
            <a:off x="2754706" y="2450429"/>
            <a:ext cx="416250" cy="808"/>
          </a:xfrm>
          <a:prstGeom prst="bentConnector3">
            <a:avLst/>
          </a:prstGeom>
          <a:ln>
            <a:headEnd/>
            <a:tailEnd/>
          </a:ln>
          <a:effectLst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38" idx="0"/>
            <a:endCxn id="40" idx="2"/>
          </p:cNvCxnSpPr>
          <p:nvPr/>
        </p:nvCxnSpPr>
        <p:spPr bwMode="auto">
          <a:xfrm rot="5400000" flipH="1" flipV="1">
            <a:off x="3156251" y="2043765"/>
            <a:ext cx="421373" cy="809018"/>
          </a:xfrm>
          <a:prstGeom prst="bentConnector3">
            <a:avLst>
              <a:gd name="adj1" fmla="val 50000"/>
            </a:avLst>
          </a:prstGeom>
          <a:ln>
            <a:headEnd/>
            <a:tailEnd/>
          </a:ln>
          <a:effectLst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SoSITE integrates via a new toolchain called STITCHES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3030" y="872276"/>
            <a:ext cx="4289221" cy="35208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 of System is created by a user</a:t>
            </a:r>
          </a:p>
        </p:txBody>
      </p:sp>
      <p:sp>
        <p:nvSpPr>
          <p:cNvPr id="4" name="Hexagon 3"/>
          <p:cNvSpPr/>
          <p:nvPr/>
        </p:nvSpPr>
        <p:spPr>
          <a:xfrm>
            <a:off x="728192" y="1977464"/>
            <a:ext cx="1598725" cy="972325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4147" y="205982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3339" y="265895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6111" y="2064077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42357" y="2054705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93514" y="265774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cxnSp>
        <p:nvCxnSpPr>
          <p:cNvPr id="15" name="Elbow Connector 14"/>
          <p:cNvCxnSpPr>
            <a:stCxn id="17" idx="0"/>
            <a:endCxn id="5" idx="2"/>
          </p:cNvCxnSpPr>
          <p:nvPr/>
        </p:nvCxnSpPr>
        <p:spPr bwMode="auto">
          <a:xfrm rot="5400000" flipH="1" flipV="1">
            <a:off x="917058" y="2450429"/>
            <a:ext cx="416250" cy="808"/>
          </a:xfrm>
          <a:prstGeom prst="bentConnector3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7" idx="0"/>
            <a:endCxn id="18" idx="2"/>
          </p:cNvCxnSpPr>
          <p:nvPr/>
        </p:nvCxnSpPr>
        <p:spPr bwMode="auto">
          <a:xfrm rot="5400000" flipH="1" flipV="1">
            <a:off x="1120166" y="2251572"/>
            <a:ext cx="412001" cy="402772"/>
          </a:xfrm>
          <a:prstGeom prst="bentConnector3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7" idx="0"/>
            <a:endCxn id="19" idx="2"/>
          </p:cNvCxnSpPr>
          <p:nvPr/>
        </p:nvCxnSpPr>
        <p:spPr bwMode="auto">
          <a:xfrm rot="5400000" flipH="1" flipV="1">
            <a:off x="1318605" y="2043764"/>
            <a:ext cx="421373" cy="809018"/>
          </a:xfrm>
          <a:prstGeom prst="bentConnector3">
            <a:avLst>
              <a:gd name="adj1" fmla="val 48817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7" idx="3"/>
            <a:endCxn id="20" idx="1"/>
          </p:cNvCxnSpPr>
          <p:nvPr/>
        </p:nvCxnSpPr>
        <p:spPr bwMode="auto">
          <a:xfrm flipV="1">
            <a:off x="1216222" y="2749188"/>
            <a:ext cx="377295" cy="1210"/>
          </a:xfrm>
          <a:prstGeom prst="bentConnector3">
            <a:avLst>
              <a:gd name="adj1" fmla="val 50000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71795" y="205982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70987" y="265895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3758" y="2064077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80005" y="2054705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31162" y="265774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cxnSp>
        <p:nvCxnSpPr>
          <p:cNvPr id="42" name="Elbow Connector 41"/>
          <p:cNvCxnSpPr>
            <a:stCxn id="38" idx="0"/>
            <a:endCxn id="37" idx="2"/>
          </p:cNvCxnSpPr>
          <p:nvPr/>
        </p:nvCxnSpPr>
        <p:spPr bwMode="auto">
          <a:xfrm rot="5400000" flipH="1" flipV="1">
            <a:off x="2754706" y="2450429"/>
            <a:ext cx="416250" cy="808"/>
          </a:xfrm>
          <a:prstGeom prst="bentConnector3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8" idx="0"/>
            <a:endCxn id="39" idx="2"/>
          </p:cNvCxnSpPr>
          <p:nvPr/>
        </p:nvCxnSpPr>
        <p:spPr bwMode="auto">
          <a:xfrm rot="5400000" flipH="1" flipV="1">
            <a:off x="2957815" y="2251572"/>
            <a:ext cx="412001" cy="402772"/>
          </a:xfrm>
          <a:prstGeom prst="bentConnector3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8" idx="0"/>
            <a:endCxn id="40" idx="2"/>
          </p:cNvCxnSpPr>
          <p:nvPr/>
        </p:nvCxnSpPr>
        <p:spPr bwMode="auto">
          <a:xfrm rot="5400000" flipH="1" flipV="1">
            <a:off x="3156253" y="2043764"/>
            <a:ext cx="421373" cy="809018"/>
          </a:xfrm>
          <a:prstGeom prst="bentConnector3">
            <a:avLst>
              <a:gd name="adj1" fmla="val 49256"/>
            </a:avLst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38" idx="3"/>
            <a:endCxn id="41" idx="1"/>
          </p:cNvCxnSpPr>
          <p:nvPr/>
        </p:nvCxnSpPr>
        <p:spPr bwMode="auto">
          <a:xfrm flipV="1">
            <a:off x="3053870" y="2749188"/>
            <a:ext cx="377295" cy="1210"/>
          </a:xfrm>
          <a:prstGeom prst="bentConnector3">
            <a:avLst>
              <a:gd name="adj1" fmla="val 50000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 bwMode="auto">
          <a:xfrm>
            <a:off x="2010409" y="1958337"/>
            <a:ext cx="860578" cy="378128"/>
          </a:xfrm>
          <a:prstGeom prst="arc">
            <a:avLst>
              <a:gd name="adj1" fmla="val 11290070"/>
              <a:gd name="adj2" fmla="val 21319430"/>
            </a:avLst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3"/>
          </a:p>
        </p:txBody>
      </p:sp>
      <p:sp>
        <p:nvSpPr>
          <p:cNvPr id="51" name="TextBox 50"/>
          <p:cNvSpPr txBox="1"/>
          <p:nvPr/>
        </p:nvSpPr>
        <p:spPr>
          <a:xfrm>
            <a:off x="124631" y="3340454"/>
            <a:ext cx="1494111" cy="35208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Subsystems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1042157" y="2851296"/>
            <a:ext cx="82622" cy="464063"/>
          </a:xfrm>
          <a:prstGeom prst="straightConnector1">
            <a:avLst/>
          </a:prstGeom>
          <a:ln w="3175">
            <a:headEnd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07884" y="3136106"/>
            <a:ext cx="1250259" cy="61183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connection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 flipV="1">
            <a:off x="1429169" y="2757798"/>
            <a:ext cx="159166" cy="365498"/>
          </a:xfrm>
          <a:prstGeom prst="straightConnector1">
            <a:avLst/>
          </a:prstGeom>
          <a:ln w="3175">
            <a:headEnd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2305913" y="2147362"/>
            <a:ext cx="85026" cy="981123"/>
          </a:xfrm>
          <a:prstGeom prst="straightConnector1">
            <a:avLst/>
          </a:prstGeom>
          <a:ln w="3175">
            <a:headEnd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818" y="2154251"/>
            <a:ext cx="153632" cy="16474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997" y="2589089"/>
            <a:ext cx="153632" cy="1647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194" y="2968914"/>
            <a:ext cx="591408" cy="6160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69" y="1628898"/>
            <a:ext cx="671673" cy="67700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8D47C82-7654-4E28-8327-A5C952282C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553" y="1573444"/>
            <a:ext cx="708173" cy="309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8" name="Elbow Connector 57"/>
          <p:cNvCxnSpPr>
            <a:stCxn id="5" idx="2"/>
            <a:endCxn id="19" idx="2"/>
          </p:cNvCxnSpPr>
          <p:nvPr/>
        </p:nvCxnSpPr>
        <p:spPr>
          <a:xfrm rot="5400000" flipH="1" flipV="1">
            <a:off x="1527131" y="1836043"/>
            <a:ext cx="5123" cy="808210"/>
          </a:xfrm>
          <a:prstGeom prst="bentConnector3">
            <a:avLst>
              <a:gd name="adj1" fmla="val -4182983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32" y="2155361"/>
            <a:ext cx="153632" cy="164740"/>
          </a:xfrm>
          <a:prstGeom prst="rect">
            <a:avLst/>
          </a:prstGeom>
        </p:spPr>
      </p:pic>
      <p:sp>
        <p:nvSpPr>
          <p:cNvPr id="90" name="Arc 89"/>
          <p:cNvSpPr/>
          <p:nvPr/>
        </p:nvSpPr>
        <p:spPr bwMode="auto">
          <a:xfrm>
            <a:off x="2012244" y="1955821"/>
            <a:ext cx="860578" cy="378128"/>
          </a:xfrm>
          <a:prstGeom prst="arc">
            <a:avLst>
              <a:gd name="adj1" fmla="val 11290070"/>
              <a:gd name="adj2" fmla="val 21319430"/>
            </a:avLst>
          </a:prstGeom>
          <a:ln>
            <a:headEnd/>
            <a:tailEnd/>
          </a:ln>
          <a:effectLst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3"/>
          </a:p>
        </p:txBody>
      </p:sp>
      <p:sp>
        <p:nvSpPr>
          <p:cNvPr id="64" name="Oval 63"/>
          <p:cNvSpPr/>
          <p:nvPr/>
        </p:nvSpPr>
        <p:spPr>
          <a:xfrm>
            <a:off x="3429143" y="1842842"/>
            <a:ext cx="685800" cy="6858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>
            <a:stCxn id="64" idx="7"/>
            <a:endCxn id="68" idx="7"/>
          </p:cNvCxnSpPr>
          <p:nvPr/>
        </p:nvCxnSpPr>
        <p:spPr bwMode="auto">
          <a:xfrm>
            <a:off x="4014511" y="1943277"/>
            <a:ext cx="1682685" cy="1942720"/>
          </a:xfrm>
          <a:prstGeom prst="line">
            <a:avLst/>
          </a:prstGeom>
          <a:ln w="6350"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2"/>
            <a:endCxn id="68" idx="2"/>
          </p:cNvCxnSpPr>
          <p:nvPr/>
        </p:nvCxnSpPr>
        <p:spPr bwMode="auto">
          <a:xfrm flipH="1">
            <a:off x="3136217" y="2185742"/>
            <a:ext cx="292928" cy="2761046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Rectangle 70"/>
          <p:cNvSpPr/>
          <p:nvPr/>
        </p:nvSpPr>
        <p:spPr>
          <a:xfrm>
            <a:off x="3972668" y="3959678"/>
            <a:ext cx="128587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 dirty="0">
              <a:solidFill>
                <a:schemeClr val="tx1"/>
              </a:solidFill>
            </a:endParaRPr>
          </a:p>
        </p:txBody>
      </p:sp>
      <p:cxnSp>
        <p:nvCxnSpPr>
          <p:cNvPr id="80" name="Elbow Connector 79"/>
          <p:cNvCxnSpPr/>
          <p:nvPr/>
        </p:nvCxnSpPr>
        <p:spPr>
          <a:xfrm flipV="1">
            <a:off x="3425143" y="5094162"/>
            <a:ext cx="1200457" cy="701911"/>
          </a:xfrm>
          <a:prstGeom prst="bentConnector2">
            <a:avLst/>
          </a:prstGeom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Flowchart: Document 80"/>
          <p:cNvSpPr/>
          <p:nvPr/>
        </p:nvSpPr>
        <p:spPr>
          <a:xfrm>
            <a:off x="4196419" y="4101310"/>
            <a:ext cx="858361" cy="523574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88" dirty="0"/>
              <a:t>OFP</a:t>
            </a:r>
          </a:p>
        </p:txBody>
      </p:sp>
      <p:sp>
        <p:nvSpPr>
          <p:cNvPr id="83" name="Flowchart: Document 82"/>
          <p:cNvSpPr/>
          <p:nvPr/>
        </p:nvSpPr>
        <p:spPr>
          <a:xfrm flipH="1" flipV="1">
            <a:off x="4196419" y="4640931"/>
            <a:ext cx="846968" cy="477795"/>
          </a:xfrm>
          <a:prstGeom prst="flowChartDocument">
            <a:avLst/>
          </a:prstGeom>
          <a:solidFill>
            <a:schemeClr val="bg1"/>
          </a:solidFill>
          <a:ln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endParaRPr lang="en-US" sz="1031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293" y="4684094"/>
            <a:ext cx="428625" cy="459618"/>
          </a:xfrm>
          <a:prstGeom prst="rect">
            <a:avLst/>
          </a:prstGeom>
        </p:spPr>
      </p:pic>
      <p:cxnSp>
        <p:nvCxnSpPr>
          <p:cNvPr id="34" name="Straight Arrow Connector 33"/>
          <p:cNvCxnSpPr>
            <a:stCxn id="84" idx="3"/>
            <a:endCxn id="83" idx="3"/>
          </p:cNvCxnSpPr>
          <p:nvPr/>
        </p:nvCxnSpPr>
        <p:spPr>
          <a:xfrm flipV="1">
            <a:off x="2921060" y="4879827"/>
            <a:ext cx="1275359" cy="544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8561667" y="1422280"/>
            <a:ext cx="3321862" cy="243008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Interfaces automatically created</a:t>
            </a:r>
          </a:p>
          <a:p>
            <a:pPr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 STITCHES </a:t>
            </a: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MDFs</a:t>
            </a:r>
          </a:p>
          <a:p>
            <a:pPr algn="r">
              <a:tabLst>
                <a:tab pos="233378" algn="l"/>
              </a:tabLst>
              <a:defRPr/>
            </a:pPr>
            <a:endParaRPr lang="en-US" sz="16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233378" algn="l"/>
              </a:tabLst>
              <a:defRPr/>
            </a:pPr>
            <a:r>
              <a:rPr lang="en-US" sz="1688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</a:p>
          <a:p>
            <a:pPr marL="461978"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domain </a:t>
            </a: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rulesets</a:t>
            </a:r>
            <a:endParaRPr lang="en-US" sz="16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78"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endParaRPr lang="en-US" sz="16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78"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</a:t>
            </a:r>
          </a:p>
          <a:p>
            <a:pPr marL="461978"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monitors</a:t>
            </a:r>
          </a:p>
          <a:p>
            <a:pPr marL="461978">
              <a:tabLst>
                <a:tab pos="233378" algn="l"/>
              </a:tabLst>
              <a:defRPr/>
            </a:pP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filters</a:t>
            </a:r>
          </a:p>
        </p:txBody>
      </p:sp>
      <p:cxnSp>
        <p:nvCxnSpPr>
          <p:cNvPr id="88" name="Straight Connector 87"/>
          <p:cNvCxnSpPr/>
          <p:nvPr/>
        </p:nvCxnSpPr>
        <p:spPr bwMode="auto">
          <a:xfrm flipV="1">
            <a:off x="5043387" y="3262429"/>
            <a:ext cx="1484234" cy="1421668"/>
          </a:xfrm>
          <a:prstGeom prst="line">
            <a:avLst/>
          </a:prstGeom>
          <a:ln w="6350"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flipV="1">
            <a:off x="5039310" y="5038091"/>
            <a:ext cx="1479757" cy="8063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Rectangle 92"/>
          <p:cNvSpPr/>
          <p:nvPr/>
        </p:nvSpPr>
        <p:spPr>
          <a:xfrm>
            <a:off x="6992412" y="2667345"/>
            <a:ext cx="921376" cy="228352"/>
          </a:xfrm>
          <a:prstGeom prst="rect">
            <a:avLst/>
          </a:prstGeom>
          <a:solidFill>
            <a:srgbClr val="EBF5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56"/>
            <a:r>
              <a:rPr lang="en-US" sz="1600" dirty="0">
                <a:solidFill>
                  <a:prstClr val="black"/>
                </a:solidFill>
                <a:latin typeface="Calibri"/>
              </a:rPr>
              <a:t>Interface</a:t>
            </a:r>
          </a:p>
        </p:txBody>
      </p:sp>
      <p:sp>
        <p:nvSpPr>
          <p:cNvPr id="95" name="Rectangle 94"/>
          <p:cNvSpPr/>
          <p:nvPr/>
        </p:nvSpPr>
        <p:spPr>
          <a:xfrm>
            <a:off x="6520592" y="4149086"/>
            <a:ext cx="945985" cy="297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56"/>
            <a:r>
              <a:rPr lang="en-US" sz="1600" dirty="0" err="1">
                <a:solidFill>
                  <a:prstClr val="black"/>
                </a:solidFill>
                <a:latin typeface="Calibri"/>
              </a:rPr>
              <a:t>Deserialize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520592" y="4732581"/>
            <a:ext cx="945982" cy="297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56"/>
            <a:r>
              <a:rPr lang="en-US" sz="1600" dirty="0">
                <a:solidFill>
                  <a:prstClr val="black"/>
                </a:solidFill>
                <a:latin typeface="Calibri"/>
              </a:rPr>
              <a:t>Transport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520592" y="3856971"/>
            <a:ext cx="945985" cy="297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56"/>
            <a:r>
              <a:rPr lang="en-US" sz="1600" dirty="0">
                <a:solidFill>
                  <a:prstClr val="black"/>
                </a:solidFill>
                <a:latin typeface="Calibri"/>
              </a:rPr>
              <a:t>EM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519714" y="3278112"/>
            <a:ext cx="945394" cy="297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56"/>
            <a:r>
              <a:rPr lang="en-US" sz="1600" dirty="0">
                <a:solidFill>
                  <a:prstClr val="black"/>
                </a:solidFill>
                <a:latin typeface="Calibri"/>
              </a:rPr>
              <a:t>Shim</a:t>
            </a:r>
          </a:p>
        </p:txBody>
      </p:sp>
      <p:sp>
        <p:nvSpPr>
          <p:cNvPr id="99" name="Rectangle 98"/>
          <p:cNvSpPr/>
          <p:nvPr/>
        </p:nvSpPr>
        <p:spPr>
          <a:xfrm>
            <a:off x="6519067" y="4441632"/>
            <a:ext cx="947508" cy="297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56"/>
            <a:r>
              <a:rPr lang="en-US" sz="1600" dirty="0">
                <a:solidFill>
                  <a:prstClr val="black"/>
                </a:solidFill>
                <a:latin typeface="Calibri"/>
              </a:rPr>
              <a:t>MAC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992412" y="2066568"/>
            <a:ext cx="957241" cy="484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56"/>
            <a:r>
              <a:rPr lang="en-US" sz="1600" dirty="0">
                <a:solidFill>
                  <a:prstClr val="black"/>
                </a:solidFill>
                <a:latin typeface="Calibri"/>
              </a:rPr>
              <a:t>OFP Core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519926" y="3545483"/>
            <a:ext cx="945183" cy="3087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56"/>
            <a:r>
              <a:rPr lang="en-US" sz="1600" dirty="0">
                <a:solidFill>
                  <a:prstClr val="black"/>
                </a:solidFill>
                <a:latin typeface="Calibri"/>
              </a:rPr>
              <a:t>Filter</a:t>
            </a:r>
          </a:p>
        </p:txBody>
      </p:sp>
      <p:cxnSp>
        <p:nvCxnSpPr>
          <p:cNvPr id="22" name="Elbow Connector 21"/>
          <p:cNvCxnSpPr>
            <a:stCxn id="96" idx="2"/>
            <a:endCxn id="109" idx="0"/>
          </p:cNvCxnSpPr>
          <p:nvPr/>
        </p:nvCxnSpPr>
        <p:spPr>
          <a:xfrm rot="16200000" flipH="1">
            <a:off x="7058471" y="4965350"/>
            <a:ext cx="393610" cy="523385"/>
          </a:xfrm>
          <a:prstGeom prst="bentConnector3">
            <a:avLst>
              <a:gd name="adj1" fmla="val 651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115" idx="2"/>
            <a:endCxn id="109" idx="0"/>
          </p:cNvCxnSpPr>
          <p:nvPr/>
        </p:nvCxnSpPr>
        <p:spPr>
          <a:xfrm rot="5400000">
            <a:off x="7429123" y="4834990"/>
            <a:ext cx="676705" cy="501011"/>
          </a:xfrm>
          <a:prstGeom prst="bentConnector3">
            <a:avLst>
              <a:gd name="adj1" fmla="val 797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7544984" y="3577780"/>
            <a:ext cx="945988" cy="297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56"/>
            <a:r>
              <a:rPr lang="en-US" sz="1600" dirty="0">
                <a:solidFill>
                  <a:prstClr val="black"/>
                </a:solidFill>
                <a:latin typeface="Calibri"/>
              </a:rPr>
              <a:t>Transform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544988" y="3865991"/>
            <a:ext cx="945985" cy="297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56"/>
            <a:r>
              <a:rPr lang="en-US" sz="1600" dirty="0">
                <a:solidFill>
                  <a:prstClr val="black"/>
                </a:solidFill>
                <a:latin typeface="Calibri"/>
              </a:rPr>
              <a:t>Serialize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7544988" y="4449486"/>
            <a:ext cx="945982" cy="297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56"/>
            <a:r>
              <a:rPr lang="en-US" sz="1600" dirty="0">
                <a:solidFill>
                  <a:prstClr val="black"/>
                </a:solidFill>
                <a:latin typeface="Calibri"/>
              </a:rPr>
              <a:t>Transport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7543463" y="4158537"/>
            <a:ext cx="949340" cy="297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56"/>
            <a:r>
              <a:rPr lang="en-US" sz="1600" dirty="0">
                <a:solidFill>
                  <a:prstClr val="black"/>
                </a:solidFill>
                <a:latin typeface="Calibri"/>
              </a:rPr>
              <a:t>MAC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7542703" y="3282373"/>
            <a:ext cx="948266" cy="3104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56"/>
            <a:r>
              <a:rPr lang="en-US" sz="1600" dirty="0">
                <a:solidFill>
                  <a:prstClr val="black"/>
                </a:solidFill>
                <a:latin typeface="Calibri"/>
              </a:rPr>
              <a:t>Shim</a:t>
            </a:r>
          </a:p>
        </p:txBody>
      </p:sp>
      <p:sp>
        <p:nvSpPr>
          <p:cNvPr id="47" name="Isosceles Triangle 46"/>
          <p:cNvSpPr/>
          <p:nvPr/>
        </p:nvSpPr>
        <p:spPr>
          <a:xfrm>
            <a:off x="6896660" y="5061647"/>
            <a:ext cx="188606" cy="1653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/>
          </a:p>
        </p:txBody>
      </p:sp>
      <p:sp>
        <p:nvSpPr>
          <p:cNvPr id="118" name="Isosceles Triangle 117"/>
          <p:cNvSpPr/>
          <p:nvPr/>
        </p:nvSpPr>
        <p:spPr>
          <a:xfrm rot="10800000">
            <a:off x="7922055" y="5038091"/>
            <a:ext cx="188606" cy="1653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3"/>
          </a:p>
        </p:txBody>
      </p:sp>
      <p:cxnSp>
        <p:nvCxnSpPr>
          <p:cNvPr id="119" name="Elbow Connector 118"/>
          <p:cNvCxnSpPr>
            <a:stCxn id="117" idx="0"/>
            <a:endCxn id="109" idx="2"/>
          </p:cNvCxnSpPr>
          <p:nvPr/>
        </p:nvCxnSpPr>
        <p:spPr>
          <a:xfrm rot="16200000" flipV="1">
            <a:off x="7574700" y="2840237"/>
            <a:ext cx="384406" cy="499868"/>
          </a:xfrm>
          <a:prstGeom prst="bentConnector3">
            <a:avLst>
              <a:gd name="adj1" fmla="val 533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stCxn id="98" idx="0"/>
            <a:endCxn id="109" idx="2"/>
          </p:cNvCxnSpPr>
          <p:nvPr/>
        </p:nvCxnSpPr>
        <p:spPr>
          <a:xfrm rot="5400000" flipH="1" flipV="1">
            <a:off x="7064617" y="2825762"/>
            <a:ext cx="380144" cy="524557"/>
          </a:xfrm>
          <a:prstGeom prst="bentConnector3">
            <a:avLst>
              <a:gd name="adj1" fmla="val 167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8534332" y="3262429"/>
            <a:ext cx="363014" cy="1843046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03"/>
          </a:p>
        </p:txBody>
      </p:sp>
      <p:cxnSp>
        <p:nvCxnSpPr>
          <p:cNvPr id="14" name="Straight Arrow Connector 13"/>
          <p:cNvCxnSpPr>
            <a:stCxn id="7" idx="1"/>
          </p:cNvCxnSpPr>
          <p:nvPr/>
        </p:nvCxnSpPr>
        <p:spPr>
          <a:xfrm>
            <a:off x="8897347" y="4183952"/>
            <a:ext cx="1325251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87" idx="2"/>
          </p:cNvCxnSpPr>
          <p:nvPr/>
        </p:nvCxnSpPr>
        <p:spPr>
          <a:xfrm flipV="1">
            <a:off x="10222597" y="3852369"/>
            <a:ext cx="0" cy="3383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79646">
              <a:defRPr/>
            </a:pPr>
            <a:fld id="{231CC523-8BC6-4921-807A-66BD262F34AB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679646">
                <a:defRPr/>
              </a:pPr>
              <a:t>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2006" y="4991038"/>
            <a:ext cx="2469054" cy="87158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tabLst>
                <a:tab pos="233370" algn="l"/>
              </a:tabLst>
              <a:defRPr/>
            </a:pPr>
            <a:r>
              <a:rPr lang="en-US" sz="1688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en-US" sz="168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created translations are separated from the OFP</a:t>
            </a:r>
          </a:p>
        </p:txBody>
      </p:sp>
      <p:sp>
        <p:nvSpPr>
          <p:cNvPr id="84" name="Footer Placeholder 1"/>
          <p:cNvSpPr>
            <a:spLocks noGrp="1"/>
          </p:cNvSpPr>
          <p:nvPr/>
        </p:nvSpPr>
        <p:spPr bwMode="auto">
          <a:xfrm>
            <a:off x="1490135" y="6684661"/>
            <a:ext cx="9211733" cy="1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Distribution Statement “A”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31249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/>
        </p:nvSpPr>
        <p:spPr bwMode="auto">
          <a:xfrm>
            <a:off x="1490135" y="6684661"/>
            <a:ext cx="9211733" cy="1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Distribution Statement “A”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23137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22225">
          <a:solidFill>
            <a:schemeClr val="tx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Updated_DARPA_Template_20190102_1237.pptx" id="{73648ED9-5A49-4BD0-BC42-DE32C2E6CF09}" vid="{D0B459EC-B9B7-4546-9243-8AF0A32984A7}"/>
    </a:ext>
  </a:extLst>
</a:theme>
</file>

<file path=ppt/theme/theme2.xml><?xml version="1.0" encoding="utf-8"?>
<a:theme xmlns:a="http://schemas.openxmlformats.org/drawingml/2006/main" name="Custom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463</TotalTime>
  <Words>801</Words>
  <Application>Microsoft Office PowerPoint</Application>
  <PresentationFormat>Widescreen</PresentationFormat>
  <Paragraphs>152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Agency FB</vt:lpstr>
      <vt:lpstr>Arial</vt:lpstr>
      <vt:lpstr>Arial Black</vt:lpstr>
      <vt:lpstr>Arial Narrow</vt:lpstr>
      <vt:lpstr>Calibri</vt:lpstr>
      <vt:lpstr>Tahoma</vt:lpstr>
      <vt:lpstr>Office Theme</vt:lpstr>
      <vt:lpstr>Custom Design</vt:lpstr>
      <vt:lpstr>System of System Integration Technology and Experimentation (SoSITE)</vt:lpstr>
      <vt:lpstr>Interoperability Issues Abound in the DoD</vt:lpstr>
      <vt:lpstr>STITCHES is a toolchain to generate interoperability</vt:lpstr>
      <vt:lpstr>DoD yearly programs</vt:lpstr>
      <vt:lpstr>Current integration requires updates to several systems</vt:lpstr>
      <vt:lpstr>SoSITE integrates via a new toolchain called STITCHES</vt:lpstr>
      <vt:lpstr>SoSITE integrates via a new toolchain called STITCHES</vt:lpstr>
      <vt:lpstr>PowerPoint Presentation</vt:lpstr>
    </vt:vector>
  </TitlesOfParts>
  <Company>DARPA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of System Integration Technology and Experimentation (SoSITE)</dc:title>
  <dc:creator>Kibble, Christopher "Lude" (contr-sto)</dc:creator>
  <cp:lastModifiedBy>Kibble, Christopher "Lude" (contr-sto)</cp:lastModifiedBy>
  <cp:revision>59</cp:revision>
  <cp:lastPrinted>2019-10-07T12:01:44Z</cp:lastPrinted>
  <dcterms:created xsi:type="dcterms:W3CDTF">2019-03-28T15:36:35Z</dcterms:created>
  <dcterms:modified xsi:type="dcterms:W3CDTF">2019-10-10T17:28:52Z</dcterms:modified>
</cp:coreProperties>
</file>